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7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0" r:id="rId4"/>
    <p:sldId id="258" r:id="rId5"/>
    <p:sldId id="259" r:id="rId6"/>
    <p:sldId id="273" r:id="rId7"/>
    <p:sldId id="262" r:id="rId8"/>
    <p:sldId id="271" r:id="rId9"/>
    <p:sldId id="272" r:id="rId10"/>
    <p:sldId id="280" r:id="rId11"/>
    <p:sldId id="264" r:id="rId12"/>
    <p:sldId id="281" r:id="rId13"/>
    <p:sldId id="261" r:id="rId14"/>
    <p:sldId id="265" r:id="rId15"/>
    <p:sldId id="267" r:id="rId16"/>
    <p:sldId id="266" r:id="rId17"/>
    <p:sldId id="274" r:id="rId18"/>
    <p:sldId id="275" r:id="rId19"/>
    <p:sldId id="276" r:id="rId20"/>
    <p:sldId id="277" r:id="rId21"/>
    <p:sldId id="269" r:id="rId22"/>
    <p:sldId id="278" r:id="rId23"/>
    <p:sldId id="270" r:id="rId24"/>
    <p:sldId id="268" r:id="rId25"/>
    <p:sldId id="279" r:id="rId26"/>
    <p:sldId id="263" r:id="rId2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38BF6B7-12A2-497D-B779-BD2B4CB5461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5354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smtClean="0"/>
              <a:t>Textmasterformate durch Klicken bearbeiten</a:t>
            </a:r>
          </a:p>
          <a:p>
            <a:pPr lvl="1"/>
            <a:r>
              <a:rPr lang="en-US" altLang="de-DE" noProof="0" smtClean="0"/>
              <a:t>Zweite Ebene</a:t>
            </a:r>
          </a:p>
          <a:p>
            <a:pPr lvl="2"/>
            <a:r>
              <a:rPr lang="en-US" altLang="de-DE" noProof="0" smtClean="0"/>
              <a:t>Dritte Ebene</a:t>
            </a:r>
          </a:p>
          <a:p>
            <a:pPr lvl="3"/>
            <a:r>
              <a:rPr lang="en-US" altLang="de-DE" noProof="0" smtClean="0"/>
              <a:t>Vierte Ebene</a:t>
            </a:r>
          </a:p>
          <a:p>
            <a:pPr lvl="4"/>
            <a:r>
              <a:rPr lang="en-US" alt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7DDFFA5-1445-4021-ACDA-D647998F37A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42702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DD8767-696D-4335-B7AD-06E7B22B4126}" type="slidenum">
              <a:rPr lang="en-US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de-DE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314989-488F-40AA-90C1-C9D37E3DCD3F}" type="slidenum">
              <a:rPr lang="en-US" altLang="de-DE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de-DE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9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de-DE" noProof="0" smtClean="0"/>
              <a:t>Formatvorlage des Untertitelmasters durch Klicken bearbeiten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de-DE" noProof="0" smtClean="0"/>
              <a:t>Titelmasterformat durch Klicken bearbeiten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6A6E-6DE9-4F06-B4E8-E4103C550A8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0074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ED4A8-500E-44F4-97B4-0E6349DDDF7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9657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8E7B-4C61-4F46-83EE-49191BC96EC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83399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50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ZW" altLang="de-DE" noProof="0" smtClean="0"/>
              <a:t>Titelmasterformat durch Klicken bearbeiten</a:t>
            </a:r>
          </a:p>
        </p:txBody>
      </p:sp>
      <p:sp>
        <p:nvSpPr>
          <p:cNvPr id="450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ZW" altLang="de-DE" noProof="0" smtClean="0"/>
              <a:t>Formatvorlage des Untertitelmasters durch Klicken bearbeiten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F8E3-8799-4A14-814D-4939ACCF8734}" type="slidenum">
              <a:rPr lang="en-ZW" altLang="de-DE"/>
              <a:pPr>
                <a:defRPr/>
              </a:pPr>
              <a:t>‹Nr.›</a:t>
            </a:fld>
            <a:endParaRPr lang="en-ZW" altLang="de-DE"/>
          </a:p>
        </p:txBody>
      </p:sp>
    </p:spTree>
    <p:extLst>
      <p:ext uri="{BB962C8B-B14F-4D97-AF65-F5344CB8AC3E}">
        <p14:creationId xmlns:p14="http://schemas.microsoft.com/office/powerpoint/2010/main" val="158724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0D37-7DD1-4488-8D71-44039D4A2378}" type="slidenum">
              <a:rPr lang="en-ZW" altLang="de-DE"/>
              <a:pPr>
                <a:defRPr/>
              </a:pPr>
              <a:t>‹Nr.›</a:t>
            </a:fld>
            <a:endParaRPr lang="en-ZW" altLang="de-DE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</p:spTree>
    <p:extLst>
      <p:ext uri="{BB962C8B-B14F-4D97-AF65-F5344CB8AC3E}">
        <p14:creationId xmlns:p14="http://schemas.microsoft.com/office/powerpoint/2010/main" val="184923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C749-E027-417E-8808-3F93E6094D7B}" type="slidenum">
              <a:rPr lang="en-ZW" altLang="de-DE"/>
              <a:pPr>
                <a:defRPr/>
              </a:pPr>
              <a:t>‹Nr.›</a:t>
            </a:fld>
            <a:endParaRPr lang="en-ZW" altLang="de-DE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</p:spTree>
    <p:extLst>
      <p:ext uri="{BB962C8B-B14F-4D97-AF65-F5344CB8AC3E}">
        <p14:creationId xmlns:p14="http://schemas.microsoft.com/office/powerpoint/2010/main" val="3403549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D5844-DDF7-41FB-8877-64C97802BA8C}" type="slidenum">
              <a:rPr lang="en-ZW" altLang="de-DE"/>
              <a:pPr>
                <a:defRPr/>
              </a:pPr>
              <a:t>‹Nr.›</a:t>
            </a:fld>
            <a:endParaRPr lang="en-ZW" altLang="de-DE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</p:spTree>
    <p:extLst>
      <p:ext uri="{BB962C8B-B14F-4D97-AF65-F5344CB8AC3E}">
        <p14:creationId xmlns:p14="http://schemas.microsoft.com/office/powerpoint/2010/main" val="2681853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84C8F-0902-4699-9EB1-A34F2BD2F8B0}" type="slidenum">
              <a:rPr lang="en-ZW" altLang="de-DE"/>
              <a:pPr>
                <a:defRPr/>
              </a:pPr>
              <a:t>‹Nr.›</a:t>
            </a:fld>
            <a:endParaRPr lang="en-ZW" altLang="de-DE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</p:spTree>
    <p:extLst>
      <p:ext uri="{BB962C8B-B14F-4D97-AF65-F5344CB8AC3E}">
        <p14:creationId xmlns:p14="http://schemas.microsoft.com/office/powerpoint/2010/main" val="47069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910E-E91E-4B12-9C41-C1F1FACB6BBF}" type="slidenum">
              <a:rPr lang="en-ZW" altLang="de-DE"/>
              <a:pPr>
                <a:defRPr/>
              </a:pPr>
              <a:t>‹Nr.›</a:t>
            </a:fld>
            <a:endParaRPr lang="en-ZW" altLang="de-DE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</p:spTree>
    <p:extLst>
      <p:ext uri="{BB962C8B-B14F-4D97-AF65-F5344CB8AC3E}">
        <p14:creationId xmlns:p14="http://schemas.microsoft.com/office/powerpoint/2010/main" val="28959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78619-8551-4D1D-980C-73A23AEC8CB7}" type="slidenum">
              <a:rPr lang="en-ZW" altLang="de-DE"/>
              <a:pPr>
                <a:defRPr/>
              </a:pPr>
              <a:t>‹Nr.›</a:t>
            </a:fld>
            <a:endParaRPr lang="en-ZW" altLang="de-DE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</p:spTree>
    <p:extLst>
      <p:ext uri="{BB962C8B-B14F-4D97-AF65-F5344CB8AC3E}">
        <p14:creationId xmlns:p14="http://schemas.microsoft.com/office/powerpoint/2010/main" val="1358764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D8B7-2321-4702-97E0-C1EFF9D50C0C}" type="slidenum">
              <a:rPr lang="en-ZW" altLang="de-DE"/>
              <a:pPr>
                <a:defRPr/>
              </a:pPr>
              <a:t>‹Nr.›</a:t>
            </a:fld>
            <a:endParaRPr lang="en-ZW" altLang="de-DE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</p:spTree>
    <p:extLst>
      <p:ext uri="{BB962C8B-B14F-4D97-AF65-F5344CB8AC3E}">
        <p14:creationId xmlns:p14="http://schemas.microsoft.com/office/powerpoint/2010/main" val="379185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2999F-55C5-4BFE-9624-C7B07FA4F3F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02387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0134A-FF87-4D74-9502-C11EB0E65FD7}" type="slidenum">
              <a:rPr lang="en-ZW" altLang="de-DE"/>
              <a:pPr>
                <a:defRPr/>
              </a:pPr>
              <a:t>‹Nr.›</a:t>
            </a:fld>
            <a:endParaRPr lang="en-ZW" altLang="de-DE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</p:spTree>
    <p:extLst>
      <p:ext uri="{BB962C8B-B14F-4D97-AF65-F5344CB8AC3E}">
        <p14:creationId xmlns:p14="http://schemas.microsoft.com/office/powerpoint/2010/main" val="638075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DF4E8-2E38-4607-8E43-014A702CBA80}" type="slidenum">
              <a:rPr lang="en-ZW" altLang="de-DE"/>
              <a:pPr>
                <a:defRPr/>
              </a:pPr>
              <a:t>‹Nr.›</a:t>
            </a:fld>
            <a:endParaRPr lang="en-ZW" altLang="de-DE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</p:spTree>
    <p:extLst>
      <p:ext uri="{BB962C8B-B14F-4D97-AF65-F5344CB8AC3E}">
        <p14:creationId xmlns:p14="http://schemas.microsoft.com/office/powerpoint/2010/main" val="200750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5E2EC-3E3A-4D57-A5D3-FCE2D5F6FE9C}" type="slidenum">
              <a:rPr lang="en-ZW" altLang="de-DE"/>
              <a:pPr>
                <a:defRPr/>
              </a:pPr>
              <a:t>‹Nr.›</a:t>
            </a:fld>
            <a:endParaRPr lang="en-ZW" altLang="de-DE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de-DE"/>
          </a:p>
        </p:txBody>
      </p:sp>
    </p:spTree>
    <p:extLst>
      <p:ext uri="{BB962C8B-B14F-4D97-AF65-F5344CB8AC3E}">
        <p14:creationId xmlns:p14="http://schemas.microsoft.com/office/powerpoint/2010/main" val="124742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B6C3-7487-4897-A4EF-95977844348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6966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399F4-AFE3-4D3A-98E7-5EBCF0DA574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1354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04C38-87F4-434E-9C28-610D08428ED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631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BE52F-33A1-4305-8AFF-D46C8FE8940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731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77289-3776-4861-A498-60F6EE18B78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2239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ACD0-9826-4505-A434-21658A77C61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7413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7EDF2-6791-41D6-86F4-6C78DCB5C5C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509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Titelmasterformat durch Klicken bearbeiten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Textmasterformate durch Klicken bearbeiten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83FCF72-A2DC-428C-BC48-6FD4BA5EB92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40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20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20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20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440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0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20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20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20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440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440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440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20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40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ZW" altLang="de-DE" smtClean="0"/>
              <a:t>Titelmasterformat durch Klicken bearbeiten</a:t>
            </a:r>
          </a:p>
        </p:txBody>
      </p:sp>
      <p:sp>
        <p:nvSpPr>
          <p:cNvPr id="440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W" altLang="de-DE" smtClean="0"/>
              <a:t>Textmasterformate durch Klicken bearbeiten</a:t>
            </a:r>
          </a:p>
          <a:p>
            <a:pPr lvl="1"/>
            <a:r>
              <a:rPr lang="en-ZW" altLang="de-DE" smtClean="0"/>
              <a:t>Zweite Ebene</a:t>
            </a:r>
          </a:p>
          <a:p>
            <a:pPr lvl="2"/>
            <a:r>
              <a:rPr lang="en-ZW" altLang="de-DE" smtClean="0"/>
              <a:t>Dritte Ebene</a:t>
            </a:r>
          </a:p>
          <a:p>
            <a:pPr lvl="3"/>
            <a:r>
              <a:rPr lang="en-ZW" altLang="de-DE" smtClean="0"/>
              <a:t>Vierte Ebene</a:t>
            </a:r>
          </a:p>
          <a:p>
            <a:pPr lvl="4"/>
            <a:r>
              <a:rPr lang="en-ZW" altLang="de-DE" smtClean="0"/>
              <a:t>Fünfte Ebene</a:t>
            </a:r>
          </a:p>
        </p:txBody>
      </p:sp>
      <p:sp>
        <p:nvSpPr>
          <p:cNvPr id="440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ZW" altLang="de-DE"/>
          </a:p>
        </p:txBody>
      </p:sp>
      <p:sp>
        <p:nvSpPr>
          <p:cNvPr id="440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EFAF736-A36F-4680-B7B3-95C75054FB4F}" type="slidenum">
              <a:rPr lang="en-ZW" altLang="de-DE"/>
              <a:pPr>
                <a:defRPr/>
              </a:pPr>
              <a:t>‹Nr.›</a:t>
            </a:fld>
            <a:endParaRPr lang="en-ZW" altLang="de-DE"/>
          </a:p>
        </p:txBody>
      </p:sp>
      <p:sp>
        <p:nvSpPr>
          <p:cNvPr id="440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ZW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arion&amp;Peter\Videos\Friedrichstadt-Palast_SHOW_ME_Trailer_0140_Min._-_....mp4" TargetMode="External"/><Relationship Id="rId1" Type="http://schemas.microsoft.com/office/2007/relationships/media" Target="file:///C:\Users\Marion&amp;Peter\Videos\Friedrichstadt-Palast_SHOW_ME_Trailer_0140_Min._-_....mp4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de-DE" sz="1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Theatre</a:t>
            </a:r>
            <a:r>
              <a:rPr lang="de-DE" altLang="de-DE" sz="136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2708275"/>
            <a:ext cx="4064000" cy="28813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de-DE" sz="7200" dirty="0" smtClean="0">
                <a:solidFill>
                  <a:srgbClr val="FF0000"/>
                </a:solidFill>
              </a:rPr>
              <a:t>in</a:t>
            </a:r>
            <a:r>
              <a:rPr lang="en-US" altLang="de-DE" sz="7200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de-DE" sz="7200" dirty="0" smtClean="0">
                <a:solidFill>
                  <a:schemeClr val="tx2">
                    <a:lumMod val="50000"/>
                  </a:schemeClr>
                </a:solidFill>
              </a:rPr>
              <a:t>Germany</a:t>
            </a:r>
            <a:r>
              <a:rPr lang="en-US" altLang="de-DE" sz="3600" dirty="0" smtClean="0"/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4267200" cy="6553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ZW" altLang="de-DE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dirty="0" smtClean="0"/>
              <a:t>The biggest theatre is in Berlin: “</a:t>
            </a:r>
            <a:r>
              <a:rPr lang="en-ZW" altLang="de-DE" dirty="0" err="1" smtClean="0"/>
              <a:t>Friedrichstadt</a:t>
            </a:r>
            <a:r>
              <a:rPr lang="en-ZW" altLang="de-DE" dirty="0" smtClean="0"/>
              <a:t> </a:t>
            </a:r>
            <a:r>
              <a:rPr lang="en-ZW" altLang="de-DE" dirty="0" err="1" smtClean="0"/>
              <a:t>Palast</a:t>
            </a:r>
            <a:r>
              <a:rPr lang="en-ZW" altLang="de-DE" dirty="0" smtClean="0"/>
              <a:t>” </a:t>
            </a:r>
            <a:r>
              <a:rPr lang="en-ZW" altLang="de-DE" dirty="0" smtClean="0">
                <a:sym typeface="Wingdings" panose="05000000000000000000" pitchFamily="2" charset="2"/>
              </a:rPr>
              <a:t> also </a:t>
            </a:r>
            <a:r>
              <a:rPr lang="en-US" dirty="0" smtClean="0"/>
              <a:t>suitable </a:t>
            </a:r>
            <a:r>
              <a:rPr lang="en-US" dirty="0"/>
              <a:t>for international </a:t>
            </a:r>
            <a:r>
              <a:rPr lang="en-US" dirty="0" smtClean="0"/>
              <a:t>guests!</a:t>
            </a:r>
            <a:endParaRPr lang="en-ZW" altLang="de-DE" dirty="0" smtClean="0"/>
          </a:p>
        </p:txBody>
      </p:sp>
      <p:pic>
        <p:nvPicPr>
          <p:cNvPr id="14339" name="Picture 9" descr="berlin_skyline_dri_9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33375"/>
            <a:ext cx="4284663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52738"/>
            <a:ext cx="26289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671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06913"/>
            <a:ext cx="311467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Friedrichstadt-Palast_SHOW_ME_Trailer_0140_Min._-_...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450263" cy="63357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sz="4000" b="1" dirty="0"/>
              <a:t>T</a:t>
            </a:r>
            <a:r>
              <a:rPr lang="en-US" altLang="de-DE" sz="4000" b="1" dirty="0" smtClean="0"/>
              <a:t>he most important theatres of Berlin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de-DE" smtClean="0"/>
              <a:t> Berliner Ensemble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de-DE" smtClean="0"/>
              <a:t> Theater des Westens</a:t>
            </a:r>
            <a:r>
              <a:rPr lang="en-ZW" altLang="de-DE" smtClean="0"/>
              <a:t>  </a:t>
            </a:r>
            <a:endParaRPr lang="en-US" altLang="de-DE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de-DE" altLang="de-DE" smtClean="0"/>
              <a:t> Deutsches  Theater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de-DE" altLang="de-DE" smtClean="0"/>
              <a:t> Komische Oper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de-DE" altLang="de-DE" smtClean="0"/>
              <a:t> Maxim-Gorki-Theater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de-DE" altLang="de-DE" smtClean="0"/>
              <a:t> Schillertheater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de-DE" altLang="de-DE" smtClean="0"/>
              <a:t> Theater am Kurfürstendamm</a:t>
            </a:r>
            <a:endParaRPr lang="en-US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12096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de-DE" smtClean="0">
                <a:solidFill>
                  <a:schemeClr val="hlink"/>
                </a:solidFill>
              </a:rPr>
              <a:t>Berliner Ensemble</a:t>
            </a:r>
            <a:r>
              <a:rPr lang="en-US" altLang="de-DE" smtClean="0"/>
              <a:t> </a:t>
            </a:r>
            <a:endParaRPr lang="en-ZW" altLang="de-DE" smtClean="0"/>
          </a:p>
        </p:txBody>
      </p:sp>
      <p:pic>
        <p:nvPicPr>
          <p:cNvPr id="17411" name="Picture 6" descr="220px-Berlin_-_Theater_am_Schiffbauerdamm%2C_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324326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635375" y="1557338"/>
            <a:ext cx="50403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ZW" altLang="de-DE" sz="2400"/>
              <a:t>The Berliner ensemble shows one of the best known stages of the German capital.</a:t>
            </a:r>
          </a:p>
        </p:txBody>
      </p:sp>
      <p:pic>
        <p:nvPicPr>
          <p:cNvPr id="17413" name="Picture 9" descr="pic_haus_0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13100"/>
            <a:ext cx="480695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W" altLang="de-DE" smtClean="0"/>
              <a:t>Theater des Westens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1484313"/>
            <a:ext cx="4140200" cy="649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mtClean="0"/>
              <a:t>(Theatre of the West)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979613" y="5414963"/>
            <a:ext cx="5976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ZW" altLang="de-DE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It´s one of the most famous theatres for musicals and operettas in Berlin. </a:t>
            </a:r>
          </a:p>
          <a:p>
            <a:pPr>
              <a:spcBef>
                <a:spcPct val="50000"/>
              </a:spcBef>
              <a:defRPr/>
            </a:pPr>
            <a:endParaRPr lang="en-ZW" altLang="de-DE" sz="2400" dirty="0"/>
          </a:p>
        </p:txBody>
      </p:sp>
      <p:pic>
        <p:nvPicPr>
          <p:cNvPr id="18437" name="Picture 6" descr="Berlin Theater des Westens Sep 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3455988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8516_10605_komoedie_innenra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393541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Deutsches  Theater</a:t>
            </a:r>
            <a:endParaRPr lang="en-ZW" altLang="de-DE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3394075" cy="5516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The Deutsches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Theater consists of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two adjoining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stages that share 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common, classical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facade.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The main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stage was built in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1850, originally for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operettas. </a:t>
            </a:r>
          </a:p>
        </p:txBody>
      </p:sp>
      <p:sp>
        <p:nvSpPr>
          <p:cNvPr id="19460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9461" name="Picture 13" descr="Berlin,_Mitte,_Schumannstrasse_12-13A,_Deutsches_Theater_und_Kammerspiele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35941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5" descr="deutsches-theater-goettingen-tickets-12-2012-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36353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W" altLang="de-DE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Komische</a:t>
            </a:r>
            <a:r>
              <a:rPr lang="en-ZW" altLang="de-D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W" altLang="de-DE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</a:t>
            </a:r>
            <a:endParaRPr lang="en-ZW" altLang="de-DE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25" y="1628775"/>
            <a:ext cx="3024188" cy="47529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ZW" altLang="de-DE" sz="2400" dirty="0" smtClean="0"/>
              <a:t>is an opera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ZW" altLang="de-DE" sz="2400" dirty="0" smtClean="0"/>
              <a:t>company in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ZW" altLang="de-DE" sz="2400" dirty="0" smtClean="0"/>
              <a:t>Berlin which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ZW" altLang="de-DE" sz="2400" dirty="0" smtClean="0"/>
              <a:t>specializes in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ZW" altLang="de-DE" sz="2400" dirty="0" smtClean="0"/>
              <a:t>German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ZW" altLang="de-DE" sz="2400" dirty="0" smtClean="0"/>
              <a:t>language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ZW" altLang="de-DE" sz="2400" dirty="0" smtClean="0"/>
              <a:t>productions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ZW" altLang="de-DE" sz="2400" dirty="0" smtClean="0"/>
              <a:t>of opera, operetta and musicals. </a:t>
            </a:r>
          </a:p>
        </p:txBody>
      </p:sp>
      <p:pic>
        <p:nvPicPr>
          <p:cNvPr id="20484" name="Picture 5" descr="Komische_Oper_Berlin_interior_Oct_2007_Zuschauerra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428466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komische_oper_berlin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4319588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Maxim-Gorki-Theater</a:t>
            </a:r>
            <a:endParaRPr lang="en-ZW" altLang="de-DE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84763"/>
            <a:ext cx="8229600" cy="1439862"/>
          </a:xfrm>
        </p:spPr>
        <p:txBody>
          <a:bodyPr/>
          <a:lstStyle/>
          <a:p>
            <a:pPr eaLnBrk="1" hangingPunct="1">
              <a:defRPr/>
            </a:pPr>
            <a:r>
              <a:rPr lang="en-ZW" altLang="de-DE" dirty="0" smtClean="0"/>
              <a:t> is the smallest in Berlin</a:t>
            </a:r>
          </a:p>
          <a:p>
            <a:pPr eaLnBrk="1" hangingPunct="1">
              <a:defRPr/>
            </a:pPr>
            <a:r>
              <a:rPr lang="en-ZW" altLang="de-DE" dirty="0" smtClean="0"/>
              <a:t> it has 440 seats</a:t>
            </a:r>
          </a:p>
        </p:txBody>
      </p:sp>
      <p:pic>
        <p:nvPicPr>
          <p:cNvPr id="21508" name="Picture 5" descr="350px-Berlin%2C_Mitte%2C_Maxim-Gorki-Theate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3333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243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92288"/>
            <a:ext cx="3384550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mtClean="0"/>
              <a:t>Schillertheater</a:t>
            </a:r>
            <a:endParaRPr lang="en-ZW" altLang="de-DE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1484313"/>
            <a:ext cx="3035300" cy="2087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ZW" altLang="de-DE" sz="2800" dirty="0" smtClean="0"/>
              <a:t>   </a:t>
            </a:r>
          </a:p>
        </p:txBody>
      </p:sp>
      <p:pic>
        <p:nvPicPr>
          <p:cNvPr id="22532" name="Picture 5" descr="001-schillertheater-ber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8814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Schiller_Theater_II_c_Thomas_Bart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413543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mtClean="0">
                <a:solidFill>
                  <a:schemeClr val="hlink"/>
                </a:solidFill>
              </a:rPr>
              <a:t>Theater am Kurfürstendamm</a:t>
            </a:r>
            <a:endParaRPr lang="en-ZW" altLang="de-DE" smtClean="0">
              <a:solidFill>
                <a:schemeClr val="hlink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ZW" altLang="de-DE" sz="2400" dirty="0" smtClean="0"/>
              <a:t> it is one of the most famous private theatres in Berlin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ZW" altLang="de-DE" sz="2400" dirty="0" smtClean="0"/>
              <a:t> it is located on the famous </a:t>
            </a:r>
            <a:r>
              <a:rPr lang="en-ZW" altLang="de-DE" sz="2400" dirty="0" err="1" smtClean="0"/>
              <a:t>Kurfürstendamm</a:t>
            </a:r>
            <a:r>
              <a:rPr lang="en-ZW" altLang="de-DE" sz="2400" dirty="0" smtClean="0"/>
              <a:t>, shopping and cultural street</a:t>
            </a:r>
          </a:p>
        </p:txBody>
      </p:sp>
      <p:pic>
        <p:nvPicPr>
          <p:cNvPr id="23556" name="Picture 5" descr="e9b636a0f0bc36e8f0a9e3302d233aac_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5446712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8516_10605_komoedie_innenra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76700"/>
            <a:ext cx="376872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smtClean="0"/>
              <a:t>history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  <a:defRPr/>
            </a:pPr>
            <a:r>
              <a:rPr lang="en-ZW" altLang="de-DE" dirty="0" smtClean="0"/>
              <a:t>First theatres were in the Stone Age</a:t>
            </a:r>
            <a:endParaRPr lang="en-US" altLang="de-DE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  <a:defRPr/>
            </a:pPr>
            <a:r>
              <a:rPr lang="en-ZW" altLang="de-DE" dirty="0" smtClean="0"/>
              <a:t>But the development of the theatre began only properly in Greece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  <a:defRPr/>
            </a:pPr>
            <a:r>
              <a:rPr lang="en-US" altLang="de-DE" dirty="0" smtClean="0"/>
              <a:t>The theatre was developed in every time epoch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  <a:defRPr/>
            </a:pPr>
            <a:r>
              <a:rPr lang="en-ZW" altLang="de-DE" dirty="0" smtClean="0"/>
              <a:t>At that time there was theatre only in that form from operas and classical concerts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  <a:defRPr/>
            </a:pPr>
            <a:r>
              <a:rPr lang="en-ZW" altLang="de-DE" dirty="0" smtClean="0"/>
              <a:t>Today it exists in many different forms</a:t>
            </a:r>
            <a:endParaRPr lang="en-US" alt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W" altLang="de-DE" dirty="0" smtClean="0"/>
              <a:t>Famous theatre people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3629025"/>
          </a:xfrm>
        </p:spPr>
        <p:txBody>
          <a:bodyPr/>
          <a:lstStyle/>
          <a:p>
            <a:pPr eaLnBrk="1" hangingPunct="1">
              <a:buSzPct val="90000"/>
              <a:buFont typeface="Wingdings" pitchFamily="2" charset="2"/>
              <a:buChar char="§"/>
              <a:defRPr/>
            </a:pPr>
            <a:r>
              <a:rPr lang="en-ZW" altLang="de-DE" dirty="0" err="1" smtClean="0"/>
              <a:t>Gotthold</a:t>
            </a:r>
            <a:r>
              <a:rPr lang="en-ZW" altLang="de-DE" dirty="0" smtClean="0"/>
              <a:t> Ephraim Lessing</a:t>
            </a:r>
          </a:p>
          <a:p>
            <a:pPr eaLnBrk="1" hangingPunct="1">
              <a:buSzPct val="90000"/>
              <a:buFont typeface="Wingdings" pitchFamily="2" charset="2"/>
              <a:buChar char="§"/>
              <a:defRPr/>
            </a:pPr>
            <a:r>
              <a:rPr lang="en-ZW" altLang="de-DE" dirty="0" smtClean="0"/>
              <a:t>Friedrich Schiller</a:t>
            </a:r>
          </a:p>
          <a:p>
            <a:pPr eaLnBrk="1" hangingPunct="1">
              <a:buSzPct val="90000"/>
              <a:buFont typeface="Wingdings" pitchFamily="2" charset="2"/>
              <a:buChar char="§"/>
              <a:defRPr/>
            </a:pPr>
            <a:r>
              <a:rPr lang="en-ZW" altLang="de-DE" dirty="0" smtClean="0"/>
              <a:t>Johann Sebastian Goethe </a:t>
            </a:r>
          </a:p>
          <a:p>
            <a:pPr eaLnBrk="1" hangingPunct="1">
              <a:buSzPct val="90000"/>
              <a:buFont typeface="Wingdings" pitchFamily="2" charset="2"/>
              <a:buChar char="§"/>
              <a:defRPr/>
            </a:pPr>
            <a:r>
              <a:rPr lang="en-ZW" altLang="de-DE" dirty="0" smtClean="0"/>
              <a:t>Heinrich Heine</a:t>
            </a:r>
          </a:p>
          <a:p>
            <a:pPr eaLnBrk="1" hangingPunct="1">
              <a:buSzPct val="90000"/>
              <a:buFont typeface="Wingdings" pitchFamily="2" charset="2"/>
              <a:buChar char="§"/>
              <a:defRPr/>
            </a:pPr>
            <a:r>
              <a:rPr lang="en-ZW" altLang="de-DE" dirty="0" err="1" smtClean="0"/>
              <a:t>Bertholt</a:t>
            </a:r>
            <a:r>
              <a:rPr lang="en-ZW" altLang="de-DE" dirty="0" smtClean="0"/>
              <a:t> Brecht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W" altLang="de-DE" smtClean="0"/>
              <a:t>Gotthold Ephraim Lessing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8975" y="1989138"/>
            <a:ext cx="5915025" cy="3887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ZW" altLang="de-DE" sz="2800" dirty="0" smtClean="0"/>
              <a:t>was a German writer, philosopher, dramatist, publicist 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ZW" altLang="de-DE" sz="2800" dirty="0" smtClean="0"/>
              <a:t>   and art critic, 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ZW" altLang="de-DE" sz="2800" dirty="0" smtClean="0"/>
              <a:t>his plays and theoretical writings substantially influenced the development of German literature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ZW" altLang="de-DE" sz="2800" dirty="0"/>
              <a:t>h</a:t>
            </a:r>
            <a:r>
              <a:rPr lang="en-ZW" altLang="de-DE" sz="2800" dirty="0" smtClean="0"/>
              <a:t>e is widely considered by theatre historians to be the first </a:t>
            </a:r>
            <a:r>
              <a:rPr lang="en-ZW" altLang="de-DE" sz="2800" dirty="0" err="1" smtClean="0"/>
              <a:t>dramaturg</a:t>
            </a:r>
            <a:r>
              <a:rPr lang="en-ZW" altLang="de-DE" sz="2800" dirty="0"/>
              <a:t> </a:t>
            </a:r>
            <a:endParaRPr lang="en-ZW" altLang="de-DE" sz="2800" dirty="0" smtClean="0"/>
          </a:p>
        </p:txBody>
      </p:sp>
      <p:pic>
        <p:nvPicPr>
          <p:cNvPr id="25604" name="Picture 5" descr="Gotthold_Ephraim_Lessing_Kunstsammlung_Uni_Leipz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27114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W" altLang="de-DE" smtClean="0"/>
              <a:t>Friedrich Schiller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84313"/>
            <a:ext cx="3455988" cy="51133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ZW" altLang="de-DE" sz="2800" dirty="0" smtClean="0"/>
              <a:t>He was a German poet, 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ZW" altLang="de-DE" sz="2800" dirty="0"/>
              <a:t> </a:t>
            </a:r>
            <a:r>
              <a:rPr lang="en-ZW" altLang="de-DE" sz="2800" dirty="0" smtClean="0"/>
              <a:t>  philosopher,           historian 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ZW" altLang="de-DE" sz="2800" dirty="0" smtClean="0"/>
              <a:t>Many works are part of the standard repertoire of German theatre</a:t>
            </a:r>
          </a:p>
        </p:txBody>
      </p:sp>
      <p:pic>
        <p:nvPicPr>
          <p:cNvPr id="26628" name="Picture 21" descr="scillp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57651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3" descr="poster_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52738"/>
            <a:ext cx="26431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W" altLang="de-DE" smtClean="0"/>
              <a:t>Johann-Wolfgang von Geothe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890838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His famous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theatre piece is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Faust part one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and part two.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He was a writer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smtClean="0"/>
              <a:t>and poet.</a:t>
            </a:r>
          </a:p>
        </p:txBody>
      </p:sp>
      <p:pic>
        <p:nvPicPr>
          <p:cNvPr id="27652" name="Picture 5" descr="faust-der-tragoedie-erster-teil-plak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284638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Goethe_(Stieler_182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41438"/>
            <a:ext cx="26273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W" altLang="de-DE" smtClean="0"/>
              <a:t>Heinrich Heine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1600200"/>
            <a:ext cx="3467100" cy="4495800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ZW" altLang="de-DE" sz="2800" dirty="0" smtClean="0"/>
              <a:t>He </a:t>
            </a:r>
            <a:r>
              <a:rPr lang="en-US" altLang="de-DE" sz="2800" dirty="0"/>
              <a:t>was one of the most significant German poets of the 19th century. </a:t>
            </a:r>
            <a:endParaRPr lang="en-US" altLang="de-DE" sz="2800" dirty="0" smtClean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de-DE" sz="2800" dirty="0" smtClean="0"/>
              <a:t>He </a:t>
            </a:r>
            <a:r>
              <a:rPr lang="en-US" altLang="de-DE" sz="2800" dirty="0"/>
              <a:t>was also a journalist, essayist, and literary critic. </a:t>
            </a:r>
            <a:r>
              <a:rPr lang="en-US" altLang="de-DE" sz="2800" dirty="0" smtClean="0"/>
              <a:t> </a:t>
            </a:r>
            <a:endParaRPr lang="en-ZW" altLang="de-DE" sz="2800" dirty="0" smtClean="0"/>
          </a:p>
        </p:txBody>
      </p:sp>
      <p:pic>
        <p:nvPicPr>
          <p:cNvPr id="28676" name="Picture 5" descr="260px-Heinrich_He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2205037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lorelei_pre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38625"/>
            <a:ext cx="460851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4619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ZW" altLang="de-DE" dirty="0" err="1" smtClean="0">
                <a:solidFill>
                  <a:schemeClr val="folHlink"/>
                </a:solidFill>
              </a:rPr>
              <a:t>Bertolt</a:t>
            </a:r>
            <a:r>
              <a:rPr lang="en-ZW" altLang="de-DE" dirty="0" smtClean="0">
                <a:solidFill>
                  <a:schemeClr val="folHlink"/>
                </a:solidFill>
              </a:rPr>
              <a:t> </a:t>
            </a:r>
            <a:r>
              <a:rPr lang="en-ZW" altLang="de-DE" dirty="0">
                <a:solidFill>
                  <a:schemeClr val="folHlink"/>
                </a:solidFill>
              </a:rPr>
              <a:t>Brecht 1898 </a:t>
            </a:r>
            <a:r>
              <a:rPr lang="en-ZW" altLang="de-DE" dirty="0" smtClean="0">
                <a:solidFill>
                  <a:schemeClr val="folHlink"/>
                </a:solidFill>
              </a:rPr>
              <a:t>–1956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20938"/>
            <a:ext cx="5905500" cy="4032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dirty="0" err="1" smtClean="0"/>
              <a:t>Bertolt</a:t>
            </a:r>
            <a:r>
              <a:rPr lang="en-ZW" altLang="de-DE" sz="2800" dirty="0" smtClean="0"/>
              <a:t> Brecht is one of the most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dirty="0" smtClean="0"/>
              <a:t>famous people of the theatre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dirty="0" smtClean="0"/>
              <a:t>world.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dirty="0"/>
              <a:t>His works are performed worldwide.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ZW" altLang="de-DE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ZW" altLang="de-DE" sz="2800" dirty="0" smtClean="0"/>
          </a:p>
        </p:txBody>
      </p:sp>
      <p:pic>
        <p:nvPicPr>
          <p:cNvPr id="29700" name="Picture 5" descr="220px-Bundesarchiv_Bild_183-W0409-300%2C_Bertolt_Bre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16113"/>
            <a:ext cx="24828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dirty="0" smtClean="0"/>
              <a:t>importance of theatre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de-DE" dirty="0" smtClean="0"/>
              <a:t>Is a part of the culture of the world</a:t>
            </a:r>
          </a:p>
          <a:p>
            <a:pPr eaLnBrk="1" hangingPunct="1">
              <a:defRPr/>
            </a:pPr>
            <a:r>
              <a:rPr lang="en-GB" altLang="de-DE" dirty="0" smtClean="0"/>
              <a:t>shows an insight of different time epochs</a:t>
            </a:r>
          </a:p>
          <a:p>
            <a:pPr eaLnBrk="1" hangingPunct="1">
              <a:defRPr/>
            </a:pPr>
            <a:r>
              <a:rPr lang="en-GB" altLang="de-DE" dirty="0"/>
              <a:t>o</a:t>
            </a:r>
            <a:r>
              <a:rPr lang="en-GB" altLang="de-DE" dirty="0" smtClean="0"/>
              <a:t>ffers a variety of entertainment</a:t>
            </a:r>
          </a:p>
        </p:txBody>
      </p:sp>
      <p:pic>
        <p:nvPicPr>
          <p:cNvPr id="7172" name="Picture 5" descr="theat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57563"/>
            <a:ext cx="480377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dirty="0"/>
              <a:t>t</a:t>
            </a:r>
            <a:r>
              <a:rPr lang="en-US" altLang="de-DE" dirty="0" smtClean="0"/>
              <a:t>heatre species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de-DE" sz="2800" dirty="0" smtClean="0"/>
              <a:t>language theatre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de-DE" sz="2800" dirty="0" smtClean="0"/>
              <a:t>music theatre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de-DE" sz="2800" dirty="0" smtClean="0"/>
              <a:t>dance theatre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de-DE" sz="2800" dirty="0" smtClean="0"/>
              <a:t>figure theatre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de-DE" sz="2800" dirty="0" smtClean="0"/>
              <a:t>musicals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800" dirty="0" err="1" smtClean="0"/>
              <a:t>opera</a:t>
            </a:r>
            <a:r>
              <a:rPr lang="de-DE" altLang="de-DE" sz="2800" dirty="0" smtClean="0"/>
              <a:t>/</a:t>
            </a:r>
            <a:r>
              <a:rPr lang="de-DE" altLang="de-DE" sz="2800" dirty="0" err="1" smtClean="0"/>
              <a:t>operette</a:t>
            </a:r>
            <a:endParaRPr lang="de-DE" altLang="de-DE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800" dirty="0" err="1"/>
              <a:t>b</a:t>
            </a:r>
            <a:r>
              <a:rPr lang="de-DE" altLang="de-DE" sz="2800" dirty="0" err="1" smtClean="0"/>
              <a:t>allet</a:t>
            </a:r>
            <a:endParaRPr lang="en-US" altLang="de-DE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de-DE" sz="2800" dirty="0" smtClean="0"/>
              <a:t>children theatre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de-DE" sz="2800" dirty="0" smtClean="0"/>
              <a:t>criminal theatre</a:t>
            </a:r>
          </a:p>
        </p:txBody>
      </p:sp>
      <p:sp>
        <p:nvSpPr>
          <p:cNvPr id="8196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8197" name="Picture 12" descr="can-stock-photo_csp5550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28775"/>
            <a:ext cx="31813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W" altLang="de-DE" dirty="0" smtClean="0"/>
              <a:t>dance theatre</a:t>
            </a:r>
          </a:p>
        </p:txBody>
      </p:sp>
      <p:pic>
        <p:nvPicPr>
          <p:cNvPr id="9219" name="Picture 4" descr="TheaterTanz_iStock_000005441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76885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23655550,20582483,highRes,3cqd48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73463"/>
            <a:ext cx="4572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900113" y="4005263"/>
            <a:ext cx="22320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ZW" altLang="de-DE" sz="2400">
                <a:solidFill>
                  <a:srgbClr val="000000"/>
                </a:solidFill>
              </a:rPr>
              <a:t>Schwanensee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4716463" y="6092825"/>
            <a:ext cx="28797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ZW" altLang="de-DE" sz="2400">
                <a:solidFill>
                  <a:srgbClr val="000000"/>
                </a:solidFill>
              </a:rPr>
              <a:t>modern dance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476250"/>
            <a:ext cx="5410200" cy="1512888"/>
          </a:xfrm>
        </p:spPr>
        <p:txBody>
          <a:bodyPr/>
          <a:lstStyle/>
          <a:p>
            <a:pPr eaLnBrk="1" hangingPunct="1">
              <a:defRPr/>
            </a:pPr>
            <a:r>
              <a:rPr lang="en-ZW" altLang="de-DE" sz="4000" smtClean="0"/>
              <a:t>In Germany there are a lot of musicals.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2349500"/>
            <a:ext cx="2459038" cy="6048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mtClean="0"/>
              <a:t>for example:</a:t>
            </a:r>
          </a:p>
        </p:txBody>
      </p:sp>
      <p:sp>
        <p:nvSpPr>
          <p:cNvPr id="10244" name="AutoShape 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5" name="AutoShape 1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0246" name="Picture 12" descr="hinterm-horizont-key-visu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68638"/>
            <a:ext cx="35274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51MnQgBZ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513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6" descr="Rocky-Das-Music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8638"/>
            <a:ext cx="35782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ZW" altLang="de-DE" sz="4800" dirty="0" smtClean="0"/>
              <a:t>Theatre for young and old</a:t>
            </a:r>
          </a:p>
        </p:txBody>
      </p:sp>
      <p:pic>
        <p:nvPicPr>
          <p:cNvPr id="11267" name="Picture 6" descr="der-kl-koenig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17036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bild_1298551322_109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953000"/>
            <a:ext cx="5524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203575" y="6400800"/>
            <a:ext cx="309562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ZW" altLang="de-DE" sz="2400">
                <a:solidFill>
                  <a:srgbClr val="000000"/>
                </a:solidFill>
              </a:rPr>
              <a:t>The little raven Socke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4076700"/>
            <a:ext cx="2519363" cy="647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ZW" altLang="de-DE" sz="2800" smtClean="0">
                <a:solidFill>
                  <a:srgbClr val="000000"/>
                </a:solidFill>
              </a:rPr>
              <a:t>The little king</a:t>
            </a:r>
          </a:p>
        </p:txBody>
      </p:sp>
      <p:pic>
        <p:nvPicPr>
          <p:cNvPr id="11271" name="Picture 13" descr="ap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3995738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787900" y="4005263"/>
            <a:ext cx="3476625" cy="792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ZW" altLang="de-DE" sz="2800" smtClean="0">
                <a:solidFill>
                  <a:srgbClr val="000000"/>
                </a:solidFill>
              </a:rPr>
              <a:t>Die Augsburger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ZW" altLang="de-DE" sz="2800" smtClean="0">
                <a:solidFill>
                  <a:srgbClr val="000000"/>
                </a:solidFill>
              </a:rPr>
              <a:t>Puppenkiste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W" altLang="de-DE" dirty="0" smtClean="0"/>
              <a:t>Theatre for children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229225"/>
            <a:ext cx="4249738" cy="936625"/>
          </a:xfrm>
          <a:solidFill>
            <a:schemeClr val="tx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 Bremer </a:t>
            </a:r>
            <a:r>
              <a:rPr lang="en-ZW" altLang="de-DE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Stadtmusikanten</a:t>
            </a:r>
            <a:endParaRPr lang="en-ZW" altLang="de-DE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4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Town Musicians of Bremen</a:t>
            </a:r>
            <a:endParaRPr lang="en-ZW" altLang="de-DE" sz="2400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ZW" alt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2292" name="Picture 5" descr="bremer_theater_mimikr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4321175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p119_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33600"/>
            <a:ext cx="43561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5580063" y="5300663"/>
            <a:ext cx="3024187" cy="1016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ZW" altLang="de-DE" sz="2400">
                <a:solidFill>
                  <a:srgbClr val="000000"/>
                </a:solidFill>
              </a:rPr>
              <a:t>Der Zauberer von Oz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i="1">
                <a:solidFill>
                  <a:schemeClr val="bg1"/>
                </a:solidFill>
              </a:rPr>
              <a:t>The Wizard of Oz</a:t>
            </a:r>
            <a:endParaRPr lang="en-ZW" altLang="de-DE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637088"/>
          </a:xfrm>
        </p:spPr>
        <p:txBody>
          <a:bodyPr/>
          <a:lstStyle/>
          <a:p>
            <a:pPr eaLnBrk="1" hangingPunct="1">
              <a:defRPr/>
            </a:pPr>
            <a:r>
              <a:rPr lang="en-ZW" altLang="de-DE" sz="2800" dirty="0"/>
              <a:t>t</a:t>
            </a:r>
            <a:r>
              <a:rPr lang="en-ZW" altLang="de-DE" sz="2800" dirty="0" smtClean="0"/>
              <a:t>heatre serves the entertainment of the people</a:t>
            </a:r>
          </a:p>
          <a:p>
            <a:pPr eaLnBrk="1" hangingPunct="1">
              <a:defRPr/>
            </a:pPr>
            <a:r>
              <a:rPr lang="en-ZW" altLang="de-DE" sz="2800" dirty="0" smtClean="0"/>
              <a:t>people use this art as a leisure time activity</a:t>
            </a:r>
          </a:p>
          <a:p>
            <a:pPr eaLnBrk="1" hangingPunct="1">
              <a:defRPr/>
            </a:pPr>
            <a:r>
              <a:rPr lang="en-ZW" altLang="de-DE" sz="2800" dirty="0"/>
              <a:t>t</a:t>
            </a:r>
            <a:r>
              <a:rPr lang="en-ZW" altLang="de-DE" sz="2800" dirty="0" smtClean="0"/>
              <a:t>he importance of theatre in Germany is not higher or lower as in other parts of the world</a:t>
            </a:r>
          </a:p>
          <a:p>
            <a:pPr eaLnBrk="1" hangingPunct="1">
              <a:defRPr/>
            </a:pPr>
            <a:r>
              <a:rPr lang="en-ZW" altLang="de-DE" sz="2800" dirty="0"/>
              <a:t>i</a:t>
            </a:r>
            <a:r>
              <a:rPr lang="en-ZW" altLang="de-DE" sz="2800" dirty="0" smtClean="0"/>
              <a:t>s not decided by the country, but it is by the education and the direct environment of a human </a:t>
            </a:r>
          </a:p>
        </p:txBody>
      </p:sp>
      <p:pic>
        <p:nvPicPr>
          <p:cNvPr id="13315" name="Picture 7" descr="RAK100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149725"/>
            <a:ext cx="22669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litz">
  <a:themeElements>
    <a:clrScheme name="Schlitz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chlitz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hlitz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tz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tz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tz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tz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tz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tz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litz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litz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rhang">
  <a:themeElements>
    <a:clrScheme name="Vorhang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Vorha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hang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hang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hang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hang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hang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hang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hang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hang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hang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0</TotalTime>
  <Words>458</Words>
  <Application>Microsoft Office PowerPoint</Application>
  <PresentationFormat>Bildschirmpräsentation (4:3)</PresentationFormat>
  <Paragraphs>118</Paragraphs>
  <Slides>25</Slides>
  <Notes>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Tahoma</vt:lpstr>
      <vt:lpstr>Arial</vt:lpstr>
      <vt:lpstr>Wingdings</vt:lpstr>
      <vt:lpstr>Courier New</vt:lpstr>
      <vt:lpstr>Schlitz</vt:lpstr>
      <vt:lpstr>Vorhang</vt:lpstr>
      <vt:lpstr>Theatre </vt:lpstr>
      <vt:lpstr>history </vt:lpstr>
      <vt:lpstr>importance of theatre</vt:lpstr>
      <vt:lpstr>theatre species </vt:lpstr>
      <vt:lpstr>dance theatre</vt:lpstr>
      <vt:lpstr>In Germany there are a lot of musicals.</vt:lpstr>
      <vt:lpstr>Theatre for young and old</vt:lpstr>
      <vt:lpstr>Theatre for children</vt:lpstr>
      <vt:lpstr>PowerPoint-Präsentation</vt:lpstr>
      <vt:lpstr>PowerPoint-Präsentation</vt:lpstr>
      <vt:lpstr>PowerPoint-Präsentation</vt:lpstr>
      <vt:lpstr>The most important theatres of Berlin</vt:lpstr>
      <vt:lpstr>Berliner Ensemble </vt:lpstr>
      <vt:lpstr>Theater des Westens</vt:lpstr>
      <vt:lpstr>Deutsches  Theater</vt:lpstr>
      <vt:lpstr>Komische Oper</vt:lpstr>
      <vt:lpstr>Maxim-Gorki-Theater</vt:lpstr>
      <vt:lpstr>Schillertheater</vt:lpstr>
      <vt:lpstr>Theater am Kurfürstendamm</vt:lpstr>
      <vt:lpstr>Famous theatre people</vt:lpstr>
      <vt:lpstr>Gotthold Ephraim Lessing</vt:lpstr>
      <vt:lpstr>Friedrich Schiller</vt:lpstr>
      <vt:lpstr>Johann-Wolfgang von Geothe</vt:lpstr>
      <vt:lpstr>Heinrich Heine</vt:lpstr>
      <vt:lpstr>Bertolt Brecht 1898 –1956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Theater</dc:title>
  <dc:creator>Thomas Hanckel</dc:creator>
  <cp:lastModifiedBy>Jörg Zaumseil</cp:lastModifiedBy>
  <cp:revision>22</cp:revision>
  <dcterms:created xsi:type="dcterms:W3CDTF">2013-11-16T13:16:47Z</dcterms:created>
  <dcterms:modified xsi:type="dcterms:W3CDTF">2014-12-09T08:08:37Z</dcterms:modified>
</cp:coreProperties>
</file>