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4"/>
  </p:notesMasterIdLst>
  <p:sldIdLst>
    <p:sldId id="325" r:id="rId2"/>
    <p:sldId id="326" r:id="rId3"/>
    <p:sldId id="327" r:id="rId4"/>
    <p:sldId id="328" r:id="rId5"/>
    <p:sldId id="329" r:id="rId6"/>
    <p:sldId id="330" r:id="rId7"/>
    <p:sldId id="332" r:id="rId8"/>
    <p:sldId id="333" r:id="rId9"/>
    <p:sldId id="334" r:id="rId10"/>
    <p:sldId id="335" r:id="rId11"/>
    <p:sldId id="336" r:id="rId12"/>
    <p:sldId id="337" r:id="rId13"/>
    <p:sldId id="338" r:id="rId14"/>
    <p:sldId id="339" r:id="rId15"/>
    <p:sldId id="340" r:id="rId16"/>
    <p:sldId id="342" r:id="rId17"/>
    <p:sldId id="279" r:id="rId18"/>
    <p:sldId id="281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343" r:id="rId31"/>
    <p:sldId id="344" r:id="rId32"/>
    <p:sldId id="301" r:id="rId33"/>
    <p:sldId id="304" r:id="rId34"/>
    <p:sldId id="305" r:id="rId35"/>
    <p:sldId id="306" r:id="rId36"/>
    <p:sldId id="307" r:id="rId37"/>
    <p:sldId id="308" r:id="rId38"/>
    <p:sldId id="309" r:id="rId39"/>
    <p:sldId id="311" r:id="rId40"/>
    <p:sldId id="312" r:id="rId41"/>
    <p:sldId id="313" r:id="rId42"/>
    <p:sldId id="314" r:id="rId43"/>
    <p:sldId id="315" r:id="rId44"/>
    <p:sldId id="316" r:id="rId45"/>
    <p:sldId id="318" r:id="rId46"/>
    <p:sldId id="319" r:id="rId47"/>
    <p:sldId id="320" r:id="rId48"/>
    <p:sldId id="321" r:id="rId49"/>
    <p:sldId id="322" r:id="rId50"/>
    <p:sldId id="323" r:id="rId51"/>
    <p:sldId id="296" r:id="rId52"/>
    <p:sldId id="324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06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60140-037E-41F3-9BE4-270637553A6B}" type="datetimeFigureOut">
              <a:rPr lang="en-GB" smtClean="0"/>
              <a:t>12/11/2014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56E5A-0998-41B4-B7BD-978174C26ED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0013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56E5A-0998-41B4-B7BD-978174C26EDB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022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56E5A-0998-41B4-B7BD-978174C26EDB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022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56E5A-0998-41B4-B7BD-978174C26EDB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022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56E5A-0998-41B4-B7BD-978174C26EDB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022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56E5A-0998-41B4-B7BD-978174C26EDB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022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56E5A-0998-41B4-B7BD-978174C26EDB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02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56E5A-0998-41B4-B7BD-978174C26EDB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022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56E5A-0998-41B4-B7BD-978174C26EDB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022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56E5A-0998-41B4-B7BD-978174C26EDB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022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56E5A-0998-41B4-B7BD-978174C26EDB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022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56E5A-0998-41B4-B7BD-978174C26EDB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022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56E5A-0998-41B4-B7BD-978174C26EDB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022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56E5A-0998-41B4-B7BD-978174C26EDB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02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7E40-D303-49C4-BBE3-D2EFD44234C7}" type="datetimeFigureOut">
              <a:rPr lang="en-GB" smtClean="0"/>
              <a:t>12/11/2014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41DE-DDBE-49EF-90B2-BC94F5768CF2}" type="slidenum">
              <a:rPr lang="en-GB" smtClean="0"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7E40-D303-49C4-BBE3-D2EFD44234C7}" type="datetimeFigureOut">
              <a:rPr lang="en-GB" smtClean="0"/>
              <a:t>12/11/2014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41DE-DDBE-49EF-90B2-BC94F5768CF2}" type="slidenum">
              <a:rPr lang="en-GB" smtClean="0"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7E40-D303-49C4-BBE3-D2EFD44234C7}" type="datetimeFigureOut">
              <a:rPr lang="en-GB" smtClean="0"/>
              <a:t>12/11/2014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41DE-DDBE-49EF-90B2-BC94F5768CF2}" type="slidenum">
              <a:rPr lang="en-GB" smtClean="0"/>
              <a:t>‹Nr.›</a:t>
            </a:fld>
            <a:endParaRPr lang="en-GB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7E40-D303-49C4-BBE3-D2EFD44234C7}" type="datetimeFigureOut">
              <a:rPr lang="en-GB" smtClean="0"/>
              <a:t>12/11/2014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41DE-DDBE-49EF-90B2-BC94F5768CF2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7E40-D303-49C4-BBE3-D2EFD44234C7}" type="datetimeFigureOut">
              <a:rPr lang="en-GB" smtClean="0"/>
              <a:t>12/11/2014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41DE-DDBE-49EF-90B2-BC94F5768CF2}" type="slidenum">
              <a:rPr lang="en-GB" smtClean="0"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7E40-D303-49C4-BBE3-D2EFD44234C7}" type="datetimeFigureOut">
              <a:rPr lang="en-GB" smtClean="0"/>
              <a:t>12/11/2014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41DE-DDBE-49EF-90B2-BC94F5768CF2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7E40-D303-49C4-BBE3-D2EFD44234C7}" type="datetimeFigureOut">
              <a:rPr lang="en-GB" smtClean="0"/>
              <a:t>12/11/2014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41DE-DDBE-49EF-90B2-BC94F5768CF2}" type="slidenum">
              <a:rPr lang="en-GB" smtClean="0"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7E40-D303-49C4-BBE3-D2EFD44234C7}" type="datetimeFigureOut">
              <a:rPr lang="en-GB" smtClean="0"/>
              <a:t>12/11/2014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41DE-DDBE-49EF-90B2-BC94F5768CF2}" type="slidenum">
              <a:rPr lang="en-GB" smtClean="0"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7E40-D303-49C4-BBE3-D2EFD44234C7}" type="datetimeFigureOut">
              <a:rPr lang="en-GB" smtClean="0"/>
              <a:t>12/11/2014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41DE-DDBE-49EF-90B2-BC94F5768CF2}" type="slidenum">
              <a:rPr lang="en-GB" smtClean="0"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7E40-D303-49C4-BBE3-D2EFD44234C7}" type="datetimeFigureOut">
              <a:rPr lang="en-GB" smtClean="0"/>
              <a:t>12/11/2014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41DE-DDBE-49EF-90B2-BC94F5768CF2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7E40-D303-49C4-BBE3-D2EFD44234C7}" type="datetimeFigureOut">
              <a:rPr lang="en-GB" smtClean="0"/>
              <a:t>12/11/2014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41DE-DDBE-49EF-90B2-BC94F5768CF2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Bild durch Klicken auf Symbol hinzufügen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9217E40-D303-49C4-BBE3-D2EFD44234C7}" type="datetimeFigureOut">
              <a:rPr lang="en-GB" smtClean="0"/>
              <a:t>12/11/2014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7A341DE-DDBE-49EF-90B2-BC94F5768CF2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7200" dirty="0" smtClean="0">
                <a:latin typeface="Calibri" panose="020F0502020204030204" pitchFamily="34" charset="0"/>
              </a:rPr>
              <a:t>The Finow </a:t>
            </a:r>
            <a:r>
              <a:rPr lang="de-DE" sz="7200" dirty="0" err="1">
                <a:latin typeface="Calibri" panose="020F0502020204030204" pitchFamily="34" charset="0"/>
              </a:rPr>
              <a:t>C</a:t>
            </a:r>
            <a:r>
              <a:rPr lang="de-DE" sz="7200" dirty="0" err="1" smtClean="0">
                <a:latin typeface="Calibri" panose="020F0502020204030204" pitchFamily="34" charset="0"/>
              </a:rPr>
              <a:t>anal</a:t>
            </a:r>
            <a:endParaRPr lang="en-GB" sz="7200" dirty="0">
              <a:latin typeface="Calibri" panose="020F0502020204030204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3600" dirty="0" err="1" smtClean="0">
                <a:latin typeface="Calibri" panose="020F0502020204030204" pitchFamily="34" charset="0"/>
              </a:rPr>
              <a:t>Streets</a:t>
            </a:r>
            <a:r>
              <a:rPr lang="de-DE" sz="3600" dirty="0" smtClean="0">
                <a:latin typeface="Calibri" panose="020F0502020204030204" pitchFamily="34" charset="0"/>
              </a:rPr>
              <a:t> </a:t>
            </a:r>
            <a:r>
              <a:rPr lang="de-DE" sz="3600" dirty="0" err="1" smtClean="0">
                <a:latin typeface="Calibri" panose="020F0502020204030204" pitchFamily="34" charset="0"/>
              </a:rPr>
              <a:t>connect</a:t>
            </a:r>
            <a:r>
              <a:rPr lang="de-DE" sz="3600" dirty="0" smtClean="0">
                <a:latin typeface="Calibri" panose="020F0502020204030204" pitchFamily="34" charset="0"/>
              </a:rPr>
              <a:t> </a:t>
            </a:r>
            <a:r>
              <a:rPr lang="de-DE" sz="3600" dirty="0" err="1" smtClean="0">
                <a:latin typeface="Calibri" panose="020F0502020204030204" pitchFamily="34" charset="0"/>
              </a:rPr>
              <a:t>people</a:t>
            </a:r>
            <a:r>
              <a:rPr lang="de-DE" sz="3600" dirty="0" smtClean="0">
                <a:latin typeface="Calibri" panose="020F0502020204030204" pitchFamily="34" charset="0"/>
              </a:rPr>
              <a:t> </a:t>
            </a:r>
            <a:endParaRPr lang="en-GB"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12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32"/>
          <a:stretch/>
        </p:blipFill>
        <p:spPr>
          <a:xfrm>
            <a:off x="395536" y="1556792"/>
            <a:ext cx="8352928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</a:rPr>
              <a:t>1. The Finow </a:t>
            </a:r>
            <a:r>
              <a:rPr lang="de-DE" dirty="0" err="1">
                <a:latin typeface="Calibri" panose="020F0502020204030204" pitchFamily="34" charset="0"/>
              </a:rPr>
              <a:t>C</a:t>
            </a:r>
            <a:r>
              <a:rPr lang="de-DE" dirty="0" err="1" smtClean="0">
                <a:latin typeface="Calibri" panose="020F0502020204030204" pitchFamily="34" charset="0"/>
              </a:rPr>
              <a:t>anal</a:t>
            </a:r>
            <a:r>
              <a:rPr lang="de-DE" dirty="0" smtClean="0">
                <a:latin typeface="Calibri" panose="020F0502020204030204" pitchFamily="34" charset="0"/>
              </a:rPr>
              <a:t> in </a:t>
            </a:r>
            <a:r>
              <a:rPr lang="de-DE" dirty="0" err="1" smtClean="0">
                <a:latin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past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051720" y="6211669"/>
            <a:ext cx="709228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sailing</a:t>
            </a:r>
            <a:r>
              <a:rPr lang="de-DE" dirty="0" smtClean="0"/>
              <a:t> </a:t>
            </a:r>
            <a:r>
              <a:rPr lang="de-DE" dirty="0" err="1" smtClean="0"/>
              <a:t>construction</a:t>
            </a:r>
            <a:r>
              <a:rPr lang="de-DE" dirty="0" smtClean="0"/>
              <a:t> </a:t>
            </a:r>
            <a:r>
              <a:rPr lang="de-DE" dirty="0" err="1" smtClean="0"/>
              <a:t>specifically</a:t>
            </a:r>
            <a:r>
              <a:rPr lang="de-DE" dirty="0" smtClean="0"/>
              <a:t> </a:t>
            </a:r>
            <a:r>
              <a:rPr lang="de-DE" dirty="0" err="1" smtClean="0"/>
              <a:t>built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canal</a:t>
            </a:r>
            <a:r>
              <a:rPr lang="de-DE" dirty="0" smtClean="0"/>
              <a:t> in Liepe </a:t>
            </a:r>
            <a:r>
              <a:rPr lang="de-DE" dirty="0" err="1" smtClean="0"/>
              <a:t>around</a:t>
            </a:r>
            <a:r>
              <a:rPr lang="de-DE" dirty="0" smtClean="0"/>
              <a:t> 1910</a:t>
            </a:r>
          </a:p>
          <a:p>
            <a:r>
              <a:rPr lang="de-DE" dirty="0" smtClean="0"/>
              <a:t>Quelle: Sammlung Priefert, Oderberg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538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395536" y="1556791"/>
            <a:ext cx="8352928" cy="5184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</a:rPr>
              <a:t>1. The Finow </a:t>
            </a:r>
            <a:r>
              <a:rPr lang="de-DE" dirty="0" err="1">
                <a:latin typeface="Calibri" panose="020F0502020204030204" pitchFamily="34" charset="0"/>
              </a:rPr>
              <a:t>C</a:t>
            </a:r>
            <a:r>
              <a:rPr lang="de-DE" dirty="0" err="1" smtClean="0">
                <a:latin typeface="Calibri" panose="020F0502020204030204" pitchFamily="34" charset="0"/>
              </a:rPr>
              <a:t>anal</a:t>
            </a:r>
            <a:r>
              <a:rPr lang="de-DE" dirty="0" smtClean="0">
                <a:latin typeface="Calibri" panose="020F0502020204030204" pitchFamily="34" charset="0"/>
              </a:rPr>
              <a:t> in </a:t>
            </a:r>
            <a:r>
              <a:rPr lang="de-DE" dirty="0" err="1" smtClean="0">
                <a:latin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past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427984" y="6211669"/>
            <a:ext cx="471601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lift</a:t>
            </a:r>
            <a:r>
              <a:rPr lang="de-DE" dirty="0" smtClean="0"/>
              <a:t> </a:t>
            </a:r>
            <a:r>
              <a:rPr lang="de-DE" dirty="0" err="1" smtClean="0"/>
              <a:t>bridge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Finow </a:t>
            </a:r>
            <a:r>
              <a:rPr lang="de-DE" dirty="0" err="1"/>
              <a:t>C</a:t>
            </a:r>
            <a:r>
              <a:rPr lang="de-DE" dirty="0" err="1" smtClean="0"/>
              <a:t>anal</a:t>
            </a:r>
            <a:r>
              <a:rPr lang="de-DE" dirty="0" smtClean="0"/>
              <a:t> </a:t>
            </a:r>
            <a:r>
              <a:rPr lang="de-DE" dirty="0" err="1" smtClean="0"/>
              <a:t>around</a:t>
            </a:r>
            <a:r>
              <a:rPr lang="de-DE" dirty="0" smtClean="0"/>
              <a:t> 1935</a:t>
            </a:r>
          </a:p>
          <a:p>
            <a:r>
              <a:rPr lang="de-DE" dirty="0" smtClean="0"/>
              <a:t>Quelle: WSA Eberswalde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785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30"/>
          <a:stretch/>
        </p:blipFill>
        <p:spPr>
          <a:xfrm>
            <a:off x="395536" y="1556792"/>
            <a:ext cx="8352928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</a:rPr>
              <a:t>1. The Finow </a:t>
            </a:r>
            <a:r>
              <a:rPr lang="de-DE" dirty="0" err="1" smtClean="0">
                <a:latin typeface="Calibri" panose="020F0502020204030204" pitchFamily="34" charset="0"/>
              </a:rPr>
              <a:t>Canal</a:t>
            </a:r>
            <a:r>
              <a:rPr lang="de-DE" dirty="0" smtClean="0">
                <a:latin typeface="Calibri" panose="020F0502020204030204" pitchFamily="34" charset="0"/>
              </a:rPr>
              <a:t> in </a:t>
            </a:r>
            <a:r>
              <a:rPr lang="de-DE" dirty="0" err="1" smtClean="0">
                <a:latin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past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707904" y="6211669"/>
            <a:ext cx="543609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The „</a:t>
            </a:r>
            <a:r>
              <a:rPr lang="de-DE" dirty="0" err="1" smtClean="0"/>
              <a:t>reopening</a:t>
            </a:r>
            <a:r>
              <a:rPr lang="de-DE" dirty="0" smtClean="0"/>
              <a:t>“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Finow </a:t>
            </a:r>
            <a:r>
              <a:rPr lang="de-DE" dirty="0" err="1" smtClean="0"/>
              <a:t>Canal</a:t>
            </a:r>
            <a:r>
              <a:rPr lang="de-DE" dirty="0" smtClean="0"/>
              <a:t> in </a:t>
            </a:r>
            <a:r>
              <a:rPr lang="de-DE" dirty="0" err="1" smtClean="0"/>
              <a:t>December</a:t>
            </a:r>
            <a:r>
              <a:rPr lang="de-DE" dirty="0" smtClean="0"/>
              <a:t> 1952</a:t>
            </a:r>
          </a:p>
          <a:p>
            <a:r>
              <a:rPr lang="de-DE" dirty="0" smtClean="0"/>
              <a:t>Quelle: WSA Eberswalde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877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90"/>
          <a:stretch/>
        </p:blipFill>
        <p:spPr>
          <a:xfrm>
            <a:off x="395536" y="1584175"/>
            <a:ext cx="8352928" cy="5085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</a:rPr>
              <a:t>1. The Finow </a:t>
            </a:r>
            <a:r>
              <a:rPr lang="de-DE" dirty="0" err="1">
                <a:latin typeface="Calibri" panose="020F0502020204030204" pitchFamily="34" charset="0"/>
              </a:rPr>
              <a:t>C</a:t>
            </a:r>
            <a:r>
              <a:rPr lang="de-DE" dirty="0" err="1" smtClean="0">
                <a:latin typeface="Calibri" panose="020F0502020204030204" pitchFamily="34" charset="0"/>
              </a:rPr>
              <a:t>anal</a:t>
            </a:r>
            <a:r>
              <a:rPr lang="de-DE" dirty="0" smtClean="0">
                <a:latin typeface="Calibri" panose="020F0502020204030204" pitchFamily="34" charset="0"/>
              </a:rPr>
              <a:t> in </a:t>
            </a:r>
            <a:r>
              <a:rPr lang="de-DE" dirty="0" err="1" smtClean="0">
                <a:latin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past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563888" y="6211669"/>
            <a:ext cx="558011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The „</a:t>
            </a:r>
            <a:r>
              <a:rPr lang="de-DE" dirty="0" err="1" smtClean="0"/>
              <a:t>reopening</a:t>
            </a:r>
            <a:r>
              <a:rPr lang="de-DE" dirty="0" smtClean="0"/>
              <a:t>“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Finow </a:t>
            </a:r>
            <a:r>
              <a:rPr lang="de-DE" dirty="0"/>
              <a:t>C</a:t>
            </a:r>
            <a:r>
              <a:rPr lang="de-DE" dirty="0" smtClean="0"/>
              <a:t>anals im </a:t>
            </a:r>
            <a:r>
              <a:rPr lang="de-DE" dirty="0" err="1" smtClean="0"/>
              <a:t>December</a:t>
            </a:r>
            <a:r>
              <a:rPr lang="de-DE" dirty="0" smtClean="0"/>
              <a:t> 1952</a:t>
            </a:r>
          </a:p>
          <a:p>
            <a:r>
              <a:rPr lang="de-DE" dirty="0" smtClean="0"/>
              <a:t>Quelle: WSA Eberswalde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28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1. The Finow </a:t>
            </a:r>
            <a:r>
              <a:rPr lang="de-DE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Canal</a:t>
            </a:r>
            <a:r>
              <a:rPr lang="de-DE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in </a:t>
            </a:r>
            <a:r>
              <a:rPr lang="de-DE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the</a:t>
            </a:r>
            <a:r>
              <a:rPr lang="de-DE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DE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past</a:t>
            </a:r>
            <a:endParaRPr lang="de-DE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</a:endParaRPr>
          </a:p>
          <a:p>
            <a:r>
              <a:rPr lang="de-DE" sz="3600" dirty="0" smtClean="0">
                <a:latin typeface="Calibri" panose="020F0502020204030204" pitchFamily="34" charset="0"/>
              </a:rPr>
              <a:t>2. The Finow </a:t>
            </a:r>
            <a:r>
              <a:rPr lang="de-DE" sz="3600" dirty="0" err="1">
                <a:latin typeface="Calibri" panose="020F0502020204030204" pitchFamily="34" charset="0"/>
              </a:rPr>
              <a:t>C</a:t>
            </a:r>
            <a:r>
              <a:rPr lang="de-DE" sz="3600" dirty="0" err="1" smtClean="0">
                <a:latin typeface="Calibri" panose="020F0502020204030204" pitchFamily="34" charset="0"/>
              </a:rPr>
              <a:t>anal</a:t>
            </a:r>
            <a:r>
              <a:rPr lang="de-DE" sz="3600" dirty="0" smtClean="0">
                <a:latin typeface="Calibri" panose="020F0502020204030204" pitchFamily="34" charset="0"/>
              </a:rPr>
              <a:t> </a:t>
            </a:r>
            <a:r>
              <a:rPr lang="de-DE" sz="3600" dirty="0" err="1" smtClean="0">
                <a:latin typeface="Calibri" panose="020F0502020204030204" pitchFamily="34" charset="0"/>
              </a:rPr>
              <a:t>today</a:t>
            </a:r>
            <a:endParaRPr lang="de-DE" sz="3600" dirty="0" smtClean="0">
              <a:latin typeface="Calibri" panose="020F0502020204030204" pitchFamily="34" charset="0"/>
            </a:endParaRPr>
          </a:p>
          <a:p>
            <a:r>
              <a:rPr lang="de-DE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3. The </a:t>
            </a:r>
            <a:r>
              <a:rPr lang="de-DE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locks</a:t>
            </a:r>
            <a:r>
              <a:rPr lang="de-DE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DE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along</a:t>
            </a:r>
            <a:r>
              <a:rPr lang="de-DE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DE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the</a:t>
            </a:r>
            <a:r>
              <a:rPr lang="de-DE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DE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Canal</a:t>
            </a:r>
            <a:endParaRPr lang="de-DE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</a:endParaRPr>
          </a:p>
          <a:p>
            <a:r>
              <a:rPr lang="de-DE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4. </a:t>
            </a:r>
            <a:r>
              <a:rPr lang="de-DE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Solarboat</a:t>
            </a:r>
            <a:r>
              <a:rPr lang="de-DE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DE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project</a:t>
            </a:r>
            <a:r>
              <a:rPr lang="de-DE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at </a:t>
            </a:r>
            <a:r>
              <a:rPr lang="de-DE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the</a:t>
            </a:r>
            <a:r>
              <a:rPr lang="de-DE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DE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Canal</a:t>
            </a:r>
            <a:endParaRPr lang="en-GB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</a:rPr>
              <a:t>Contents</a:t>
            </a:r>
            <a:endParaRPr lang="en-GB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40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</a:rPr>
              <a:t>2. The Finow </a:t>
            </a:r>
            <a:r>
              <a:rPr lang="de-DE" dirty="0" err="1" smtClean="0">
                <a:latin typeface="Calibri" panose="020F0502020204030204" pitchFamily="34" charset="0"/>
              </a:rPr>
              <a:t>Canal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today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72067" y="2675466"/>
            <a:ext cx="8020413" cy="384987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de-DE" sz="3100" dirty="0" err="1" smtClean="0"/>
              <a:t>since</a:t>
            </a:r>
            <a:r>
              <a:rPr lang="de-DE" sz="3100" dirty="0" smtClean="0"/>
              <a:t> 1998 </a:t>
            </a:r>
            <a:r>
              <a:rPr lang="de-DE" sz="3100" dirty="0" err="1" smtClean="0"/>
              <a:t>the</a:t>
            </a:r>
            <a:r>
              <a:rPr lang="de-DE" sz="3100" dirty="0" smtClean="0"/>
              <a:t> </a:t>
            </a:r>
            <a:r>
              <a:rPr lang="de-DE" sz="3100" dirty="0" err="1" smtClean="0"/>
              <a:t>Canal</a:t>
            </a:r>
            <a:r>
              <a:rPr lang="de-DE" sz="3100" dirty="0" smtClean="0"/>
              <a:t> </a:t>
            </a:r>
            <a:r>
              <a:rPr lang="de-DE" sz="3100" dirty="0" err="1" smtClean="0"/>
              <a:t>mainly</a:t>
            </a:r>
            <a:r>
              <a:rPr lang="de-DE" sz="3100" dirty="0" smtClean="0"/>
              <a:t> </a:t>
            </a:r>
            <a:r>
              <a:rPr lang="de-DE" sz="3100" dirty="0" err="1" smtClean="0"/>
              <a:t>serves</a:t>
            </a:r>
            <a:r>
              <a:rPr lang="de-DE" sz="3100" dirty="0" smtClean="0"/>
              <a:t> </a:t>
            </a:r>
            <a:r>
              <a:rPr lang="de-DE" sz="3100" dirty="0" err="1" smtClean="0"/>
              <a:t>as</a:t>
            </a:r>
            <a:r>
              <a:rPr lang="de-DE" sz="3100" dirty="0" smtClean="0"/>
              <a:t> a </a:t>
            </a:r>
            <a:r>
              <a:rPr lang="de-DE" sz="3100" dirty="0" err="1" smtClean="0"/>
              <a:t>tourist</a:t>
            </a:r>
            <a:r>
              <a:rPr lang="de-DE" sz="3100" dirty="0" smtClean="0"/>
              <a:t> </a:t>
            </a:r>
            <a:r>
              <a:rPr lang="de-DE" sz="3100" dirty="0" err="1" smtClean="0"/>
              <a:t>destination</a:t>
            </a:r>
            <a:endParaRPr lang="de-DE" sz="3100" dirty="0" smtClean="0"/>
          </a:p>
          <a:p>
            <a:pPr>
              <a:lnSpc>
                <a:spcPct val="150000"/>
              </a:lnSpc>
            </a:pPr>
            <a:r>
              <a:rPr lang="de-DE" sz="3100" dirty="0" err="1"/>
              <a:t>a</a:t>
            </a:r>
            <a:r>
              <a:rPr lang="de-DE" sz="3100" dirty="0" err="1" smtClean="0"/>
              <a:t>long</a:t>
            </a:r>
            <a:r>
              <a:rPr lang="de-DE" sz="3100" dirty="0" smtClean="0"/>
              <a:t> </a:t>
            </a:r>
            <a:r>
              <a:rPr lang="de-DE" sz="3100" dirty="0" err="1" smtClean="0"/>
              <a:t>the</a:t>
            </a:r>
            <a:r>
              <a:rPr lang="de-DE" sz="3100" dirty="0" smtClean="0"/>
              <a:t> </a:t>
            </a:r>
            <a:r>
              <a:rPr lang="de-DE" sz="3100" dirty="0" err="1" smtClean="0"/>
              <a:t>Canal</a:t>
            </a:r>
            <a:r>
              <a:rPr lang="de-DE" sz="3100" dirty="0" smtClean="0"/>
              <a:t> </a:t>
            </a:r>
            <a:r>
              <a:rPr lang="de-DE" sz="3100" dirty="0" err="1" smtClean="0"/>
              <a:t>are</a:t>
            </a:r>
            <a:r>
              <a:rPr lang="de-DE" sz="3100" dirty="0" smtClean="0"/>
              <a:t> large </a:t>
            </a:r>
            <a:r>
              <a:rPr lang="de-DE" sz="3100" dirty="0" err="1" smtClean="0"/>
              <a:t>forests</a:t>
            </a:r>
            <a:r>
              <a:rPr lang="de-DE" sz="3100" dirty="0" smtClean="0"/>
              <a:t> </a:t>
            </a:r>
            <a:r>
              <a:rPr lang="de-DE" sz="3100" dirty="0" err="1" smtClean="0"/>
              <a:t>and</a:t>
            </a:r>
            <a:r>
              <a:rPr lang="de-DE" sz="3100" dirty="0" smtClean="0"/>
              <a:t> </a:t>
            </a:r>
            <a:r>
              <a:rPr lang="de-DE" sz="3100" dirty="0" err="1" smtClean="0"/>
              <a:t>many</a:t>
            </a:r>
            <a:r>
              <a:rPr lang="de-DE" sz="3100" dirty="0" smtClean="0"/>
              <a:t> </a:t>
            </a:r>
            <a:r>
              <a:rPr lang="de-DE" sz="3100" dirty="0" err="1" smtClean="0"/>
              <a:t>lakes</a:t>
            </a:r>
            <a:r>
              <a:rPr lang="de-DE" sz="31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de-DE" sz="3100" dirty="0" err="1"/>
              <a:t>i</a:t>
            </a:r>
            <a:r>
              <a:rPr lang="de-DE" sz="3100" dirty="0" err="1" smtClean="0"/>
              <a:t>t</a:t>
            </a:r>
            <a:r>
              <a:rPr lang="de-DE" sz="3100" dirty="0" smtClean="0"/>
              <a:t> </a:t>
            </a:r>
            <a:r>
              <a:rPr lang="de-DE" sz="3100" dirty="0" err="1" smtClean="0"/>
              <a:t>is</a:t>
            </a:r>
            <a:r>
              <a:rPr lang="de-DE" sz="3100" dirty="0" smtClean="0"/>
              <a:t> also </a:t>
            </a:r>
            <a:r>
              <a:rPr lang="de-DE" sz="3100" dirty="0" err="1" smtClean="0"/>
              <a:t>very</a:t>
            </a:r>
            <a:r>
              <a:rPr lang="de-DE" sz="3100" dirty="0" smtClean="0"/>
              <a:t> </a:t>
            </a:r>
            <a:r>
              <a:rPr lang="de-DE" sz="3100" dirty="0" err="1" smtClean="0"/>
              <a:t>popular</a:t>
            </a:r>
            <a:r>
              <a:rPr lang="de-DE" sz="3100" dirty="0" smtClean="0"/>
              <a:t> </a:t>
            </a:r>
            <a:r>
              <a:rPr lang="de-DE" sz="3100" dirty="0" err="1" smtClean="0"/>
              <a:t>with</a:t>
            </a:r>
            <a:r>
              <a:rPr lang="de-DE" sz="3100" dirty="0" smtClean="0"/>
              <a:t> </a:t>
            </a:r>
            <a:r>
              <a:rPr lang="de-DE" sz="3100" dirty="0" err="1" smtClean="0"/>
              <a:t>water</a:t>
            </a:r>
            <a:r>
              <a:rPr lang="de-DE" sz="3100" dirty="0" smtClean="0"/>
              <a:t> </a:t>
            </a:r>
            <a:r>
              <a:rPr lang="de-DE" sz="3100" dirty="0" err="1" smtClean="0"/>
              <a:t>sportsmen</a:t>
            </a:r>
            <a:endParaRPr lang="de-DE" sz="3100" dirty="0" smtClean="0"/>
          </a:p>
          <a:p>
            <a:pPr>
              <a:lnSpc>
                <a:spcPct val="150000"/>
              </a:lnSpc>
            </a:pPr>
            <a:r>
              <a:rPr lang="de-DE" sz="3100" dirty="0" err="1"/>
              <a:t>i</a:t>
            </a:r>
            <a:r>
              <a:rPr lang="de-DE" sz="3100" dirty="0" err="1" smtClean="0"/>
              <a:t>t</a:t>
            </a:r>
            <a:r>
              <a:rPr lang="de-DE" sz="3100" dirty="0" smtClean="0"/>
              <a:t> </a:t>
            </a:r>
            <a:r>
              <a:rPr lang="de-DE" sz="3100" dirty="0" err="1" smtClean="0"/>
              <a:t>is</a:t>
            </a:r>
            <a:r>
              <a:rPr lang="de-DE" sz="3100" dirty="0" smtClean="0"/>
              <a:t> 32 km </a:t>
            </a:r>
            <a:r>
              <a:rPr lang="de-DE" sz="3100" dirty="0" err="1" smtClean="0"/>
              <a:t>long</a:t>
            </a:r>
            <a:r>
              <a:rPr lang="de-DE" sz="3100" dirty="0" smtClean="0"/>
              <a:t> </a:t>
            </a:r>
            <a:r>
              <a:rPr lang="de-DE" sz="3100" dirty="0" err="1" smtClean="0"/>
              <a:t>and</a:t>
            </a:r>
            <a:r>
              <a:rPr lang="de-DE" sz="3100" dirty="0" smtClean="0"/>
              <a:t> </a:t>
            </a:r>
            <a:r>
              <a:rPr lang="de-DE" sz="3100" dirty="0" err="1" smtClean="0"/>
              <a:t>has</a:t>
            </a:r>
            <a:r>
              <a:rPr lang="de-DE" sz="3100" dirty="0" smtClean="0"/>
              <a:t> a </a:t>
            </a:r>
            <a:r>
              <a:rPr lang="de-DE" sz="3100" dirty="0" err="1" smtClean="0"/>
              <a:t>gradient</a:t>
            </a:r>
            <a:r>
              <a:rPr lang="de-DE" sz="3100" dirty="0" smtClean="0"/>
              <a:t> </a:t>
            </a:r>
            <a:r>
              <a:rPr lang="de-DE" sz="3100" dirty="0" err="1" smtClean="0"/>
              <a:t>of</a:t>
            </a:r>
            <a:r>
              <a:rPr lang="de-DE" sz="3100" dirty="0" smtClean="0"/>
              <a:t> 36 m</a:t>
            </a:r>
          </a:p>
          <a:p>
            <a:pPr>
              <a:lnSpc>
                <a:spcPct val="150000"/>
              </a:lnSpc>
            </a:pPr>
            <a:r>
              <a:rPr lang="de-DE" sz="3100" dirty="0" err="1" smtClean="0"/>
              <a:t>its</a:t>
            </a:r>
            <a:r>
              <a:rPr lang="de-DE" sz="3100" dirty="0" smtClean="0"/>
              <a:t> 12 </a:t>
            </a:r>
            <a:r>
              <a:rPr lang="de-DE" sz="3100" dirty="0" err="1" smtClean="0"/>
              <a:t>locks</a:t>
            </a:r>
            <a:r>
              <a:rPr lang="de-DE" sz="3100" dirty="0" smtClean="0"/>
              <a:t> </a:t>
            </a:r>
            <a:r>
              <a:rPr lang="de-DE" sz="3100" dirty="0" err="1" smtClean="0"/>
              <a:t>are</a:t>
            </a:r>
            <a:r>
              <a:rPr lang="de-DE" sz="3100" dirty="0" smtClean="0"/>
              <a:t> </a:t>
            </a:r>
            <a:r>
              <a:rPr lang="de-DE" sz="3100" dirty="0" err="1" smtClean="0"/>
              <a:t>operated</a:t>
            </a:r>
            <a:r>
              <a:rPr lang="de-DE" sz="3100" dirty="0" smtClean="0"/>
              <a:t> </a:t>
            </a:r>
            <a:r>
              <a:rPr lang="de-DE" sz="3100" dirty="0" err="1" smtClean="0"/>
              <a:t>by</a:t>
            </a:r>
            <a:r>
              <a:rPr lang="de-DE" sz="3100" dirty="0" smtClean="0"/>
              <a:t> </a:t>
            </a:r>
            <a:r>
              <a:rPr lang="de-DE" sz="3100" dirty="0" err="1" smtClean="0"/>
              <a:t>hand</a:t>
            </a:r>
            <a:r>
              <a:rPr lang="de-DE" sz="31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de-DE" sz="3100" dirty="0" err="1"/>
              <a:t>t</a:t>
            </a:r>
            <a:r>
              <a:rPr lang="de-DE" sz="3100" dirty="0" err="1" smtClean="0"/>
              <a:t>he</a:t>
            </a:r>
            <a:r>
              <a:rPr lang="de-DE" sz="3100" dirty="0" smtClean="0"/>
              <a:t> </a:t>
            </a:r>
            <a:r>
              <a:rPr lang="de-DE" sz="3100" dirty="0" err="1" smtClean="0"/>
              <a:t>service</a:t>
            </a:r>
            <a:r>
              <a:rPr lang="de-DE" sz="3100" dirty="0" smtClean="0"/>
              <a:t> </a:t>
            </a:r>
            <a:r>
              <a:rPr lang="de-DE" sz="3100" dirty="0" err="1" smtClean="0"/>
              <a:t>is</a:t>
            </a:r>
            <a:r>
              <a:rPr lang="de-DE" sz="3100" dirty="0" smtClean="0"/>
              <a:t> </a:t>
            </a:r>
            <a:r>
              <a:rPr lang="de-DE" sz="3100" dirty="0" err="1" smtClean="0"/>
              <a:t>offered</a:t>
            </a:r>
            <a:r>
              <a:rPr lang="de-DE" sz="3100" dirty="0" smtClean="0"/>
              <a:t> </a:t>
            </a:r>
            <a:r>
              <a:rPr lang="de-DE" sz="3100" dirty="0" err="1" smtClean="0"/>
              <a:t>from</a:t>
            </a:r>
            <a:r>
              <a:rPr lang="de-DE" sz="3100" dirty="0" smtClean="0"/>
              <a:t> 1st May </a:t>
            </a:r>
            <a:r>
              <a:rPr lang="de-DE" sz="3100" dirty="0" err="1" smtClean="0"/>
              <a:t>until</a:t>
            </a:r>
            <a:r>
              <a:rPr lang="de-DE" sz="3100" dirty="0" smtClean="0"/>
              <a:t> 30th September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707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1. The Finow </a:t>
            </a:r>
            <a:r>
              <a:rPr lang="de-DE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Canal</a:t>
            </a:r>
            <a:r>
              <a:rPr lang="de-DE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in </a:t>
            </a:r>
            <a:r>
              <a:rPr lang="de-DE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the</a:t>
            </a:r>
            <a:r>
              <a:rPr lang="de-DE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DE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Past</a:t>
            </a:r>
            <a:endParaRPr lang="de-DE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</a:endParaRPr>
          </a:p>
          <a:p>
            <a:r>
              <a:rPr lang="de-DE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2. The Finow </a:t>
            </a:r>
            <a:r>
              <a:rPr lang="de-DE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Canal</a:t>
            </a:r>
            <a:r>
              <a:rPr lang="de-DE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DE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today</a:t>
            </a:r>
            <a:endParaRPr lang="de-DE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</a:endParaRPr>
          </a:p>
          <a:p>
            <a:r>
              <a:rPr lang="de-DE" sz="3600" dirty="0" smtClean="0">
                <a:latin typeface="Calibri" panose="020F0502020204030204" pitchFamily="34" charset="0"/>
              </a:rPr>
              <a:t>3. The </a:t>
            </a:r>
            <a:r>
              <a:rPr lang="de-DE" sz="3600" dirty="0" err="1" smtClean="0">
                <a:latin typeface="Calibri" panose="020F0502020204030204" pitchFamily="34" charset="0"/>
              </a:rPr>
              <a:t>locks</a:t>
            </a:r>
            <a:r>
              <a:rPr lang="de-DE" sz="3600" dirty="0" smtClean="0">
                <a:latin typeface="Calibri" panose="020F0502020204030204" pitchFamily="34" charset="0"/>
              </a:rPr>
              <a:t> </a:t>
            </a:r>
            <a:r>
              <a:rPr lang="de-DE" sz="3600" dirty="0" err="1" smtClean="0">
                <a:latin typeface="Calibri" panose="020F0502020204030204" pitchFamily="34" charset="0"/>
              </a:rPr>
              <a:t>along</a:t>
            </a:r>
            <a:r>
              <a:rPr lang="de-DE" sz="3600" dirty="0" smtClean="0">
                <a:latin typeface="Calibri" panose="020F0502020204030204" pitchFamily="34" charset="0"/>
              </a:rPr>
              <a:t> </a:t>
            </a:r>
            <a:r>
              <a:rPr lang="de-DE" sz="3600" dirty="0" err="1" smtClean="0">
                <a:latin typeface="Calibri" panose="020F0502020204030204" pitchFamily="34" charset="0"/>
              </a:rPr>
              <a:t>the</a:t>
            </a:r>
            <a:r>
              <a:rPr lang="de-DE" sz="3600" dirty="0" smtClean="0">
                <a:latin typeface="Calibri" panose="020F0502020204030204" pitchFamily="34" charset="0"/>
              </a:rPr>
              <a:t> </a:t>
            </a:r>
            <a:r>
              <a:rPr lang="de-DE" sz="3600" dirty="0" err="1" smtClean="0">
                <a:latin typeface="Calibri" panose="020F0502020204030204" pitchFamily="34" charset="0"/>
              </a:rPr>
              <a:t>Canal</a:t>
            </a:r>
            <a:endParaRPr lang="de-DE" sz="3600" dirty="0" smtClean="0">
              <a:latin typeface="Calibri" panose="020F0502020204030204" pitchFamily="34" charset="0"/>
            </a:endParaRPr>
          </a:p>
          <a:p>
            <a:r>
              <a:rPr lang="de-DE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4. </a:t>
            </a:r>
            <a:r>
              <a:rPr lang="de-DE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Solarboat</a:t>
            </a:r>
            <a:r>
              <a:rPr lang="de-DE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DE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project</a:t>
            </a:r>
            <a:r>
              <a:rPr lang="de-DE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at </a:t>
            </a:r>
            <a:r>
              <a:rPr lang="de-DE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the</a:t>
            </a:r>
            <a:r>
              <a:rPr lang="de-DE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DE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Canal</a:t>
            </a:r>
            <a:endParaRPr lang="en-GB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</a:rPr>
              <a:t>Contents</a:t>
            </a:r>
            <a:endParaRPr lang="en-GB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22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4" b="3245"/>
          <a:stretch/>
        </p:blipFill>
        <p:spPr>
          <a:xfrm>
            <a:off x="395536" y="1556793"/>
            <a:ext cx="8352928" cy="4978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3</a:t>
            </a:r>
            <a:r>
              <a:rPr lang="de-DE" dirty="0" smtClean="0">
                <a:latin typeface="Calibri" panose="020F0502020204030204" pitchFamily="34" charset="0"/>
              </a:rPr>
              <a:t>. The Locks </a:t>
            </a:r>
            <a:r>
              <a:rPr lang="de-DE" dirty="0" err="1" smtClean="0">
                <a:latin typeface="Calibri" panose="020F0502020204030204" pitchFamily="34" charset="0"/>
              </a:rPr>
              <a:t>along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372200" y="6211669"/>
            <a:ext cx="27718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Ruhlsdorfer Schleuse 2014</a:t>
            </a:r>
          </a:p>
          <a:p>
            <a:r>
              <a:rPr lang="de-DE" dirty="0" smtClean="0"/>
              <a:t>Quelle: P. Scholler</a:t>
            </a:r>
            <a:endParaRPr lang="en-GB" dirty="0"/>
          </a:p>
        </p:txBody>
      </p:sp>
      <p:sp>
        <p:nvSpPr>
          <p:cNvPr id="12" name="Pfeil nach rechts 11"/>
          <p:cNvSpPr/>
          <p:nvPr/>
        </p:nvSpPr>
        <p:spPr>
          <a:xfrm>
            <a:off x="-36512" y="5805264"/>
            <a:ext cx="918051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Ellipse 15"/>
          <p:cNvSpPr/>
          <p:nvPr/>
        </p:nvSpPr>
        <p:spPr>
          <a:xfrm>
            <a:off x="467544" y="5805264"/>
            <a:ext cx="360040" cy="3600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Ellipse 16"/>
          <p:cNvSpPr/>
          <p:nvPr/>
        </p:nvSpPr>
        <p:spPr>
          <a:xfrm>
            <a:off x="1115616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Ellipse 17"/>
          <p:cNvSpPr/>
          <p:nvPr/>
        </p:nvSpPr>
        <p:spPr>
          <a:xfrm>
            <a:off x="1763688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Ellipse 18"/>
          <p:cNvSpPr/>
          <p:nvPr/>
        </p:nvSpPr>
        <p:spPr>
          <a:xfrm>
            <a:off x="3059832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Ellipse 19"/>
          <p:cNvSpPr/>
          <p:nvPr/>
        </p:nvSpPr>
        <p:spPr>
          <a:xfrm>
            <a:off x="8244408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Ellipse 20"/>
          <p:cNvSpPr/>
          <p:nvPr/>
        </p:nvSpPr>
        <p:spPr>
          <a:xfrm>
            <a:off x="2411760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Ellipse 21"/>
          <p:cNvSpPr/>
          <p:nvPr/>
        </p:nvSpPr>
        <p:spPr>
          <a:xfrm>
            <a:off x="6948264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Ellipse 22"/>
          <p:cNvSpPr/>
          <p:nvPr/>
        </p:nvSpPr>
        <p:spPr>
          <a:xfrm>
            <a:off x="3707904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Ellipse 23"/>
          <p:cNvSpPr/>
          <p:nvPr/>
        </p:nvSpPr>
        <p:spPr>
          <a:xfrm>
            <a:off x="4355976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Ellipse 24"/>
          <p:cNvSpPr/>
          <p:nvPr/>
        </p:nvSpPr>
        <p:spPr>
          <a:xfrm>
            <a:off x="5004048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Ellipse 25"/>
          <p:cNvSpPr/>
          <p:nvPr/>
        </p:nvSpPr>
        <p:spPr>
          <a:xfrm>
            <a:off x="5652120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Ellipse 26"/>
          <p:cNvSpPr/>
          <p:nvPr/>
        </p:nvSpPr>
        <p:spPr>
          <a:xfrm>
            <a:off x="6300192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Ellipse 27"/>
          <p:cNvSpPr/>
          <p:nvPr/>
        </p:nvSpPr>
        <p:spPr>
          <a:xfrm>
            <a:off x="7596336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Textfeld 28"/>
          <p:cNvSpPr txBox="1"/>
          <p:nvPr/>
        </p:nvSpPr>
        <p:spPr>
          <a:xfrm>
            <a:off x="503548" y="579597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919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0473"/>
          <a:stretch/>
        </p:blipFill>
        <p:spPr>
          <a:xfrm>
            <a:off x="402415" y="1556792"/>
            <a:ext cx="8346049" cy="4978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3. The Locks </a:t>
            </a:r>
            <a:r>
              <a:rPr lang="de-DE" dirty="0" err="1">
                <a:latin typeface="Calibri" panose="020F0502020204030204" pitchFamily="34" charset="0"/>
              </a:rPr>
              <a:t>along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084168" y="6211669"/>
            <a:ext cx="305983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Leesenbrücker Schleuse 2014</a:t>
            </a:r>
          </a:p>
          <a:p>
            <a:r>
              <a:rPr lang="de-DE" dirty="0" smtClean="0"/>
              <a:t>Quelle: P. Scholler</a:t>
            </a:r>
            <a:endParaRPr lang="en-GB" dirty="0"/>
          </a:p>
        </p:txBody>
      </p:sp>
      <p:sp>
        <p:nvSpPr>
          <p:cNvPr id="12" name="Pfeil nach rechts 11"/>
          <p:cNvSpPr/>
          <p:nvPr/>
        </p:nvSpPr>
        <p:spPr>
          <a:xfrm>
            <a:off x="-36512" y="5805264"/>
            <a:ext cx="918051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Ellipse 15"/>
          <p:cNvSpPr/>
          <p:nvPr/>
        </p:nvSpPr>
        <p:spPr>
          <a:xfrm>
            <a:off x="467544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Ellipse 16"/>
          <p:cNvSpPr/>
          <p:nvPr/>
        </p:nvSpPr>
        <p:spPr>
          <a:xfrm>
            <a:off x="1115616" y="5805264"/>
            <a:ext cx="360040" cy="3600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Ellipse 17"/>
          <p:cNvSpPr/>
          <p:nvPr/>
        </p:nvSpPr>
        <p:spPr>
          <a:xfrm>
            <a:off x="1763688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Ellipse 18"/>
          <p:cNvSpPr/>
          <p:nvPr/>
        </p:nvSpPr>
        <p:spPr>
          <a:xfrm>
            <a:off x="3059832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Ellipse 19"/>
          <p:cNvSpPr/>
          <p:nvPr/>
        </p:nvSpPr>
        <p:spPr>
          <a:xfrm>
            <a:off x="8244408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Ellipse 20"/>
          <p:cNvSpPr/>
          <p:nvPr/>
        </p:nvSpPr>
        <p:spPr>
          <a:xfrm>
            <a:off x="2411760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Ellipse 21"/>
          <p:cNvSpPr/>
          <p:nvPr/>
        </p:nvSpPr>
        <p:spPr>
          <a:xfrm>
            <a:off x="6948264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Ellipse 22"/>
          <p:cNvSpPr/>
          <p:nvPr/>
        </p:nvSpPr>
        <p:spPr>
          <a:xfrm>
            <a:off x="3707904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Ellipse 23"/>
          <p:cNvSpPr/>
          <p:nvPr/>
        </p:nvSpPr>
        <p:spPr>
          <a:xfrm>
            <a:off x="4355976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Ellipse 24"/>
          <p:cNvSpPr/>
          <p:nvPr/>
        </p:nvSpPr>
        <p:spPr>
          <a:xfrm>
            <a:off x="5004048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Ellipse 25"/>
          <p:cNvSpPr/>
          <p:nvPr/>
        </p:nvSpPr>
        <p:spPr>
          <a:xfrm>
            <a:off x="5652120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Ellipse 26"/>
          <p:cNvSpPr/>
          <p:nvPr/>
        </p:nvSpPr>
        <p:spPr>
          <a:xfrm>
            <a:off x="6300192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Ellipse 27"/>
          <p:cNvSpPr/>
          <p:nvPr/>
        </p:nvSpPr>
        <p:spPr>
          <a:xfrm>
            <a:off x="7596336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Textfeld 28"/>
          <p:cNvSpPr txBox="1"/>
          <p:nvPr/>
        </p:nvSpPr>
        <p:spPr>
          <a:xfrm>
            <a:off x="1151620" y="579597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800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3" b="5094"/>
          <a:stretch/>
        </p:blipFill>
        <p:spPr>
          <a:xfrm>
            <a:off x="402416" y="1556792"/>
            <a:ext cx="8352928" cy="4978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3. The Locks </a:t>
            </a:r>
            <a:r>
              <a:rPr lang="de-DE" dirty="0" err="1">
                <a:latin typeface="Calibri" panose="020F0502020204030204" pitchFamily="34" charset="0"/>
              </a:rPr>
              <a:t>along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084168" y="6211669"/>
            <a:ext cx="305983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Grafenbrücker Schleuse 2014</a:t>
            </a:r>
          </a:p>
          <a:p>
            <a:r>
              <a:rPr lang="de-DE" dirty="0" smtClean="0"/>
              <a:t>Quelle: P. Scholler</a:t>
            </a:r>
            <a:endParaRPr lang="en-GB" dirty="0"/>
          </a:p>
        </p:txBody>
      </p:sp>
      <p:sp>
        <p:nvSpPr>
          <p:cNvPr id="12" name="Pfeil nach rechts 11"/>
          <p:cNvSpPr/>
          <p:nvPr/>
        </p:nvSpPr>
        <p:spPr>
          <a:xfrm>
            <a:off x="-36512" y="5805264"/>
            <a:ext cx="918051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Ellipse 15"/>
          <p:cNvSpPr/>
          <p:nvPr/>
        </p:nvSpPr>
        <p:spPr>
          <a:xfrm>
            <a:off x="467544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Ellipse 16"/>
          <p:cNvSpPr/>
          <p:nvPr/>
        </p:nvSpPr>
        <p:spPr>
          <a:xfrm>
            <a:off x="1115616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Ellipse 17"/>
          <p:cNvSpPr/>
          <p:nvPr/>
        </p:nvSpPr>
        <p:spPr>
          <a:xfrm>
            <a:off x="1763688" y="5805264"/>
            <a:ext cx="360040" cy="3600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Ellipse 18"/>
          <p:cNvSpPr/>
          <p:nvPr/>
        </p:nvSpPr>
        <p:spPr>
          <a:xfrm>
            <a:off x="3059832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Ellipse 19"/>
          <p:cNvSpPr/>
          <p:nvPr/>
        </p:nvSpPr>
        <p:spPr>
          <a:xfrm>
            <a:off x="8244408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Ellipse 20"/>
          <p:cNvSpPr/>
          <p:nvPr/>
        </p:nvSpPr>
        <p:spPr>
          <a:xfrm>
            <a:off x="2411760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Ellipse 21"/>
          <p:cNvSpPr/>
          <p:nvPr/>
        </p:nvSpPr>
        <p:spPr>
          <a:xfrm>
            <a:off x="6948264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Ellipse 22"/>
          <p:cNvSpPr/>
          <p:nvPr/>
        </p:nvSpPr>
        <p:spPr>
          <a:xfrm>
            <a:off x="3707904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Ellipse 23"/>
          <p:cNvSpPr/>
          <p:nvPr/>
        </p:nvSpPr>
        <p:spPr>
          <a:xfrm>
            <a:off x="4355976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Ellipse 24"/>
          <p:cNvSpPr/>
          <p:nvPr/>
        </p:nvSpPr>
        <p:spPr>
          <a:xfrm>
            <a:off x="5004048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Ellipse 25"/>
          <p:cNvSpPr/>
          <p:nvPr/>
        </p:nvSpPr>
        <p:spPr>
          <a:xfrm>
            <a:off x="5652120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Ellipse 26"/>
          <p:cNvSpPr/>
          <p:nvPr/>
        </p:nvSpPr>
        <p:spPr>
          <a:xfrm>
            <a:off x="6300192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Ellipse 27"/>
          <p:cNvSpPr/>
          <p:nvPr/>
        </p:nvSpPr>
        <p:spPr>
          <a:xfrm>
            <a:off x="7596336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Textfeld 28"/>
          <p:cNvSpPr txBox="1"/>
          <p:nvPr/>
        </p:nvSpPr>
        <p:spPr>
          <a:xfrm>
            <a:off x="1799692" y="579597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248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3600" dirty="0" smtClean="0">
                <a:latin typeface="Calibri" panose="020F0502020204030204" pitchFamily="34" charset="0"/>
              </a:rPr>
              <a:t>1. The Finow </a:t>
            </a:r>
            <a:r>
              <a:rPr lang="de-DE" sz="3600" dirty="0" err="1">
                <a:latin typeface="Calibri" panose="020F0502020204030204" pitchFamily="34" charset="0"/>
              </a:rPr>
              <a:t>C</a:t>
            </a:r>
            <a:r>
              <a:rPr lang="de-DE" sz="3600" dirty="0" err="1" smtClean="0">
                <a:latin typeface="Calibri" panose="020F0502020204030204" pitchFamily="34" charset="0"/>
              </a:rPr>
              <a:t>anal</a:t>
            </a:r>
            <a:r>
              <a:rPr lang="de-DE" sz="3600" dirty="0" smtClean="0">
                <a:latin typeface="Calibri" panose="020F0502020204030204" pitchFamily="34" charset="0"/>
              </a:rPr>
              <a:t> in </a:t>
            </a:r>
            <a:r>
              <a:rPr lang="de-DE" sz="3600" dirty="0" err="1" smtClean="0">
                <a:latin typeface="Calibri" panose="020F0502020204030204" pitchFamily="34" charset="0"/>
              </a:rPr>
              <a:t>the</a:t>
            </a:r>
            <a:r>
              <a:rPr lang="de-DE" sz="3600" dirty="0" smtClean="0">
                <a:latin typeface="Calibri" panose="020F0502020204030204" pitchFamily="34" charset="0"/>
              </a:rPr>
              <a:t> </a:t>
            </a:r>
            <a:r>
              <a:rPr lang="de-DE" sz="3600" dirty="0" err="1" smtClean="0">
                <a:latin typeface="Calibri" panose="020F0502020204030204" pitchFamily="34" charset="0"/>
              </a:rPr>
              <a:t>past</a:t>
            </a:r>
            <a:endParaRPr lang="de-DE" sz="3600" dirty="0" smtClean="0">
              <a:latin typeface="Calibri" panose="020F0502020204030204" pitchFamily="34" charset="0"/>
            </a:endParaRPr>
          </a:p>
          <a:p>
            <a:r>
              <a:rPr lang="de-DE" sz="3600" dirty="0" smtClean="0">
                <a:latin typeface="Calibri" panose="020F0502020204030204" pitchFamily="34" charset="0"/>
              </a:rPr>
              <a:t>2. The Finow </a:t>
            </a:r>
            <a:r>
              <a:rPr lang="de-DE" sz="3600" dirty="0" err="1">
                <a:latin typeface="Calibri" panose="020F0502020204030204" pitchFamily="34" charset="0"/>
              </a:rPr>
              <a:t>C</a:t>
            </a:r>
            <a:r>
              <a:rPr lang="de-DE" sz="3600" dirty="0" err="1" smtClean="0">
                <a:latin typeface="Calibri" panose="020F0502020204030204" pitchFamily="34" charset="0"/>
              </a:rPr>
              <a:t>anal</a:t>
            </a:r>
            <a:r>
              <a:rPr lang="de-DE" sz="3600" dirty="0" smtClean="0">
                <a:latin typeface="Calibri" panose="020F0502020204030204" pitchFamily="34" charset="0"/>
              </a:rPr>
              <a:t> </a:t>
            </a:r>
            <a:r>
              <a:rPr lang="de-DE" sz="3600" dirty="0" err="1" smtClean="0">
                <a:latin typeface="Calibri" panose="020F0502020204030204" pitchFamily="34" charset="0"/>
              </a:rPr>
              <a:t>today</a:t>
            </a:r>
            <a:endParaRPr lang="de-DE" sz="3600" dirty="0" smtClean="0">
              <a:latin typeface="Calibri" panose="020F0502020204030204" pitchFamily="34" charset="0"/>
            </a:endParaRPr>
          </a:p>
          <a:p>
            <a:r>
              <a:rPr lang="de-DE" sz="3600" dirty="0" smtClean="0">
                <a:latin typeface="Calibri" panose="020F0502020204030204" pitchFamily="34" charset="0"/>
              </a:rPr>
              <a:t>3. The </a:t>
            </a:r>
            <a:r>
              <a:rPr lang="de-DE" sz="3600" dirty="0" err="1" smtClean="0">
                <a:latin typeface="Calibri" panose="020F0502020204030204" pitchFamily="34" charset="0"/>
              </a:rPr>
              <a:t>locks</a:t>
            </a:r>
            <a:r>
              <a:rPr lang="de-DE" sz="3600" dirty="0" smtClean="0">
                <a:latin typeface="Calibri" panose="020F0502020204030204" pitchFamily="34" charset="0"/>
              </a:rPr>
              <a:t> </a:t>
            </a:r>
            <a:r>
              <a:rPr lang="de-DE" sz="3600" dirty="0" err="1" smtClean="0">
                <a:latin typeface="Calibri" panose="020F0502020204030204" pitchFamily="34" charset="0"/>
              </a:rPr>
              <a:t>along</a:t>
            </a:r>
            <a:r>
              <a:rPr lang="de-DE" sz="3600" dirty="0" smtClean="0">
                <a:latin typeface="Calibri" panose="020F0502020204030204" pitchFamily="34" charset="0"/>
              </a:rPr>
              <a:t> </a:t>
            </a:r>
            <a:r>
              <a:rPr lang="de-DE" sz="3600" dirty="0" err="1" smtClean="0">
                <a:latin typeface="Calibri" panose="020F0502020204030204" pitchFamily="34" charset="0"/>
              </a:rPr>
              <a:t>the</a:t>
            </a:r>
            <a:r>
              <a:rPr lang="de-DE" sz="3600" dirty="0" smtClean="0">
                <a:latin typeface="Calibri" panose="020F0502020204030204" pitchFamily="34" charset="0"/>
              </a:rPr>
              <a:t> </a:t>
            </a:r>
            <a:r>
              <a:rPr lang="de-DE" sz="3600" dirty="0" err="1" smtClean="0">
                <a:latin typeface="Calibri" panose="020F0502020204030204" pitchFamily="34" charset="0"/>
              </a:rPr>
              <a:t>Canal</a:t>
            </a:r>
            <a:endParaRPr lang="de-DE" sz="3600" dirty="0" smtClean="0">
              <a:latin typeface="Calibri" panose="020F0502020204030204" pitchFamily="34" charset="0"/>
            </a:endParaRPr>
          </a:p>
          <a:p>
            <a:r>
              <a:rPr lang="de-DE" sz="3600" dirty="0" smtClean="0">
                <a:latin typeface="Calibri" panose="020F0502020204030204" pitchFamily="34" charset="0"/>
              </a:rPr>
              <a:t>4. </a:t>
            </a:r>
            <a:r>
              <a:rPr lang="de-DE" sz="3600" dirty="0" err="1" smtClean="0">
                <a:latin typeface="Calibri" panose="020F0502020204030204" pitchFamily="34" charset="0"/>
              </a:rPr>
              <a:t>Solarboat</a:t>
            </a:r>
            <a:r>
              <a:rPr lang="de-DE" sz="3600" dirty="0" smtClean="0">
                <a:latin typeface="Calibri" panose="020F0502020204030204" pitchFamily="34" charset="0"/>
              </a:rPr>
              <a:t> </a:t>
            </a:r>
            <a:r>
              <a:rPr lang="de-DE" sz="3600" dirty="0" err="1" smtClean="0">
                <a:latin typeface="Calibri" panose="020F0502020204030204" pitchFamily="34" charset="0"/>
              </a:rPr>
              <a:t>project</a:t>
            </a:r>
            <a:r>
              <a:rPr lang="de-DE" sz="3600" dirty="0" smtClean="0">
                <a:latin typeface="Calibri" panose="020F0502020204030204" pitchFamily="34" charset="0"/>
              </a:rPr>
              <a:t> at </a:t>
            </a:r>
            <a:r>
              <a:rPr lang="de-DE" sz="3600" dirty="0" err="1" smtClean="0">
                <a:latin typeface="Calibri" panose="020F0502020204030204" pitchFamily="34" charset="0"/>
              </a:rPr>
              <a:t>the</a:t>
            </a:r>
            <a:r>
              <a:rPr lang="de-DE" sz="3600" dirty="0" smtClean="0">
                <a:latin typeface="Calibri" panose="020F0502020204030204" pitchFamily="34" charset="0"/>
              </a:rPr>
              <a:t> </a:t>
            </a:r>
            <a:r>
              <a:rPr lang="de-DE" sz="3600" dirty="0" err="1" smtClean="0">
                <a:latin typeface="Calibri" panose="020F0502020204030204" pitchFamily="34" charset="0"/>
              </a:rPr>
              <a:t>Canal</a:t>
            </a:r>
            <a:endParaRPr lang="en-GB" sz="3600" dirty="0">
              <a:latin typeface="Calibri" panose="020F0502020204030204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</a:rPr>
              <a:t>Contents</a:t>
            </a:r>
            <a:endParaRPr lang="en-GB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02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9" b="10362"/>
          <a:stretch/>
        </p:blipFill>
        <p:spPr>
          <a:xfrm>
            <a:off x="383628" y="1556792"/>
            <a:ext cx="8364836" cy="4978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3. The Locks </a:t>
            </a:r>
            <a:r>
              <a:rPr lang="de-DE" dirty="0" err="1">
                <a:latin typeface="Calibri" panose="020F0502020204030204" pitchFamily="34" charset="0"/>
              </a:rPr>
              <a:t>along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156176" y="6211669"/>
            <a:ext cx="298782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Schöpffurther Schleuse 2014</a:t>
            </a:r>
          </a:p>
          <a:p>
            <a:r>
              <a:rPr lang="de-DE" dirty="0" smtClean="0"/>
              <a:t>Quelle: P. Scholler</a:t>
            </a:r>
            <a:endParaRPr lang="en-GB" dirty="0"/>
          </a:p>
        </p:txBody>
      </p:sp>
      <p:sp>
        <p:nvSpPr>
          <p:cNvPr id="12" name="Pfeil nach rechts 11"/>
          <p:cNvSpPr/>
          <p:nvPr/>
        </p:nvSpPr>
        <p:spPr>
          <a:xfrm>
            <a:off x="-36512" y="5805264"/>
            <a:ext cx="918051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Ellipse 15"/>
          <p:cNvSpPr/>
          <p:nvPr/>
        </p:nvSpPr>
        <p:spPr>
          <a:xfrm>
            <a:off x="467544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Ellipse 16"/>
          <p:cNvSpPr/>
          <p:nvPr/>
        </p:nvSpPr>
        <p:spPr>
          <a:xfrm>
            <a:off x="1115616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Ellipse 17"/>
          <p:cNvSpPr/>
          <p:nvPr/>
        </p:nvSpPr>
        <p:spPr>
          <a:xfrm>
            <a:off x="1763688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Ellipse 18"/>
          <p:cNvSpPr/>
          <p:nvPr/>
        </p:nvSpPr>
        <p:spPr>
          <a:xfrm>
            <a:off x="3059832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Ellipse 19"/>
          <p:cNvSpPr/>
          <p:nvPr/>
        </p:nvSpPr>
        <p:spPr>
          <a:xfrm>
            <a:off x="8244408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Ellipse 20"/>
          <p:cNvSpPr/>
          <p:nvPr/>
        </p:nvSpPr>
        <p:spPr>
          <a:xfrm>
            <a:off x="2411760" y="5805264"/>
            <a:ext cx="360040" cy="3600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Ellipse 21"/>
          <p:cNvSpPr/>
          <p:nvPr/>
        </p:nvSpPr>
        <p:spPr>
          <a:xfrm>
            <a:off x="6948264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Ellipse 22"/>
          <p:cNvSpPr/>
          <p:nvPr/>
        </p:nvSpPr>
        <p:spPr>
          <a:xfrm>
            <a:off x="3707904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Ellipse 23"/>
          <p:cNvSpPr/>
          <p:nvPr/>
        </p:nvSpPr>
        <p:spPr>
          <a:xfrm>
            <a:off x="4355976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Ellipse 24"/>
          <p:cNvSpPr/>
          <p:nvPr/>
        </p:nvSpPr>
        <p:spPr>
          <a:xfrm>
            <a:off x="5004048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Ellipse 25"/>
          <p:cNvSpPr/>
          <p:nvPr/>
        </p:nvSpPr>
        <p:spPr>
          <a:xfrm>
            <a:off x="5652120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Ellipse 26"/>
          <p:cNvSpPr/>
          <p:nvPr/>
        </p:nvSpPr>
        <p:spPr>
          <a:xfrm>
            <a:off x="6300192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Ellipse 27"/>
          <p:cNvSpPr/>
          <p:nvPr/>
        </p:nvSpPr>
        <p:spPr>
          <a:xfrm>
            <a:off x="7596336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Textfeld 28"/>
          <p:cNvSpPr txBox="1"/>
          <p:nvPr/>
        </p:nvSpPr>
        <p:spPr>
          <a:xfrm>
            <a:off x="2447764" y="579597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810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3" b="7280"/>
          <a:stretch/>
        </p:blipFill>
        <p:spPr>
          <a:xfrm>
            <a:off x="402415" y="1556793"/>
            <a:ext cx="8346049" cy="4978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3. The Locks </a:t>
            </a:r>
            <a:r>
              <a:rPr lang="de-DE" dirty="0" err="1">
                <a:latin typeface="Calibri" panose="020F0502020204030204" pitchFamily="34" charset="0"/>
              </a:rPr>
              <a:t>along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156176" y="6211669"/>
            <a:ext cx="298782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Heegermühler Schleuse 2014</a:t>
            </a:r>
          </a:p>
          <a:p>
            <a:r>
              <a:rPr lang="de-DE" dirty="0" smtClean="0"/>
              <a:t>Quelle: P. Scholler</a:t>
            </a:r>
            <a:endParaRPr lang="en-GB" dirty="0"/>
          </a:p>
        </p:txBody>
      </p:sp>
      <p:sp>
        <p:nvSpPr>
          <p:cNvPr id="12" name="Pfeil nach rechts 11"/>
          <p:cNvSpPr/>
          <p:nvPr/>
        </p:nvSpPr>
        <p:spPr>
          <a:xfrm>
            <a:off x="-36512" y="5805264"/>
            <a:ext cx="918051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Ellipse 15"/>
          <p:cNvSpPr/>
          <p:nvPr/>
        </p:nvSpPr>
        <p:spPr>
          <a:xfrm>
            <a:off x="467544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Ellipse 16"/>
          <p:cNvSpPr/>
          <p:nvPr/>
        </p:nvSpPr>
        <p:spPr>
          <a:xfrm>
            <a:off x="1115616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Ellipse 17"/>
          <p:cNvSpPr/>
          <p:nvPr/>
        </p:nvSpPr>
        <p:spPr>
          <a:xfrm>
            <a:off x="1763688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Ellipse 18"/>
          <p:cNvSpPr/>
          <p:nvPr/>
        </p:nvSpPr>
        <p:spPr>
          <a:xfrm>
            <a:off x="3059832" y="5805264"/>
            <a:ext cx="360040" cy="3600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8244408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Ellipse 20"/>
          <p:cNvSpPr/>
          <p:nvPr/>
        </p:nvSpPr>
        <p:spPr>
          <a:xfrm>
            <a:off x="2411760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6948264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Ellipse 22"/>
          <p:cNvSpPr/>
          <p:nvPr/>
        </p:nvSpPr>
        <p:spPr>
          <a:xfrm>
            <a:off x="3707904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Ellipse 23"/>
          <p:cNvSpPr/>
          <p:nvPr/>
        </p:nvSpPr>
        <p:spPr>
          <a:xfrm>
            <a:off x="4355976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Ellipse 24"/>
          <p:cNvSpPr/>
          <p:nvPr/>
        </p:nvSpPr>
        <p:spPr>
          <a:xfrm>
            <a:off x="5004048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Ellipse 25"/>
          <p:cNvSpPr/>
          <p:nvPr/>
        </p:nvSpPr>
        <p:spPr>
          <a:xfrm>
            <a:off x="5652120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Ellipse 26"/>
          <p:cNvSpPr/>
          <p:nvPr/>
        </p:nvSpPr>
        <p:spPr>
          <a:xfrm>
            <a:off x="6300192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Ellipse 27"/>
          <p:cNvSpPr/>
          <p:nvPr/>
        </p:nvSpPr>
        <p:spPr>
          <a:xfrm>
            <a:off x="7596336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Textfeld 28"/>
          <p:cNvSpPr txBox="1"/>
          <p:nvPr/>
        </p:nvSpPr>
        <p:spPr>
          <a:xfrm>
            <a:off x="3095836" y="579597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731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4" b="3788"/>
          <a:stretch/>
        </p:blipFill>
        <p:spPr>
          <a:xfrm>
            <a:off x="402415" y="1556792"/>
            <a:ext cx="8346049" cy="4978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3. The Locks </a:t>
            </a:r>
            <a:r>
              <a:rPr lang="de-DE" dirty="0" err="1">
                <a:latin typeface="Calibri" panose="020F0502020204030204" pitchFamily="34" charset="0"/>
              </a:rPr>
              <a:t>along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300192" y="6211669"/>
            <a:ext cx="284380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Wolfswinkler Schleuse 2014</a:t>
            </a:r>
          </a:p>
          <a:p>
            <a:r>
              <a:rPr lang="de-DE" dirty="0" smtClean="0"/>
              <a:t>Quelle: P. Scholler</a:t>
            </a:r>
            <a:endParaRPr lang="en-GB" dirty="0"/>
          </a:p>
        </p:txBody>
      </p:sp>
      <p:sp>
        <p:nvSpPr>
          <p:cNvPr id="12" name="Pfeil nach rechts 11"/>
          <p:cNvSpPr/>
          <p:nvPr/>
        </p:nvSpPr>
        <p:spPr>
          <a:xfrm>
            <a:off x="-36512" y="5805264"/>
            <a:ext cx="918051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Ellipse 15"/>
          <p:cNvSpPr/>
          <p:nvPr/>
        </p:nvSpPr>
        <p:spPr>
          <a:xfrm>
            <a:off x="467544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Ellipse 16"/>
          <p:cNvSpPr/>
          <p:nvPr/>
        </p:nvSpPr>
        <p:spPr>
          <a:xfrm>
            <a:off x="1115616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Ellipse 17"/>
          <p:cNvSpPr/>
          <p:nvPr/>
        </p:nvSpPr>
        <p:spPr>
          <a:xfrm>
            <a:off x="1763688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Ellipse 18"/>
          <p:cNvSpPr/>
          <p:nvPr/>
        </p:nvSpPr>
        <p:spPr>
          <a:xfrm>
            <a:off x="3059832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8244408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Ellipse 20"/>
          <p:cNvSpPr/>
          <p:nvPr/>
        </p:nvSpPr>
        <p:spPr>
          <a:xfrm>
            <a:off x="2411760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6948264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Ellipse 22"/>
          <p:cNvSpPr/>
          <p:nvPr/>
        </p:nvSpPr>
        <p:spPr>
          <a:xfrm>
            <a:off x="3707904" y="5805264"/>
            <a:ext cx="360040" cy="3600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Ellipse 23"/>
          <p:cNvSpPr/>
          <p:nvPr/>
        </p:nvSpPr>
        <p:spPr>
          <a:xfrm>
            <a:off x="4355976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Ellipse 24"/>
          <p:cNvSpPr/>
          <p:nvPr/>
        </p:nvSpPr>
        <p:spPr>
          <a:xfrm>
            <a:off x="5004048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Ellipse 25"/>
          <p:cNvSpPr/>
          <p:nvPr/>
        </p:nvSpPr>
        <p:spPr>
          <a:xfrm>
            <a:off x="5652120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Ellipse 26"/>
          <p:cNvSpPr/>
          <p:nvPr/>
        </p:nvSpPr>
        <p:spPr>
          <a:xfrm>
            <a:off x="6300192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Ellipse 27"/>
          <p:cNvSpPr/>
          <p:nvPr/>
        </p:nvSpPr>
        <p:spPr>
          <a:xfrm>
            <a:off x="7596336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Textfeld 28"/>
          <p:cNvSpPr txBox="1"/>
          <p:nvPr/>
        </p:nvSpPr>
        <p:spPr>
          <a:xfrm>
            <a:off x="3743908" y="579597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856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5"/>
          <a:stretch/>
        </p:blipFill>
        <p:spPr>
          <a:xfrm>
            <a:off x="402415" y="1556792"/>
            <a:ext cx="8346049" cy="4978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3. The Locks </a:t>
            </a:r>
            <a:r>
              <a:rPr lang="de-DE" dirty="0" err="1">
                <a:latin typeface="Calibri" panose="020F0502020204030204" pitchFamily="34" charset="0"/>
              </a:rPr>
              <a:t>along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156176" y="6211669"/>
            <a:ext cx="298782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Drahthammer Schleuse 2014</a:t>
            </a:r>
          </a:p>
          <a:p>
            <a:r>
              <a:rPr lang="de-DE" dirty="0" smtClean="0"/>
              <a:t>Quelle: P. Scholler</a:t>
            </a:r>
            <a:endParaRPr lang="en-GB" dirty="0"/>
          </a:p>
        </p:txBody>
      </p:sp>
      <p:sp>
        <p:nvSpPr>
          <p:cNvPr id="12" name="Pfeil nach rechts 11"/>
          <p:cNvSpPr/>
          <p:nvPr/>
        </p:nvSpPr>
        <p:spPr>
          <a:xfrm>
            <a:off x="-36512" y="5805264"/>
            <a:ext cx="918051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Ellipse 15"/>
          <p:cNvSpPr/>
          <p:nvPr/>
        </p:nvSpPr>
        <p:spPr>
          <a:xfrm>
            <a:off x="467544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Ellipse 16"/>
          <p:cNvSpPr/>
          <p:nvPr/>
        </p:nvSpPr>
        <p:spPr>
          <a:xfrm>
            <a:off x="1115616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Ellipse 17"/>
          <p:cNvSpPr/>
          <p:nvPr/>
        </p:nvSpPr>
        <p:spPr>
          <a:xfrm>
            <a:off x="1763688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Ellipse 18"/>
          <p:cNvSpPr/>
          <p:nvPr/>
        </p:nvSpPr>
        <p:spPr>
          <a:xfrm>
            <a:off x="3059832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8244408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Ellipse 20"/>
          <p:cNvSpPr/>
          <p:nvPr/>
        </p:nvSpPr>
        <p:spPr>
          <a:xfrm>
            <a:off x="2411760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6948264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Ellipse 22"/>
          <p:cNvSpPr/>
          <p:nvPr/>
        </p:nvSpPr>
        <p:spPr>
          <a:xfrm>
            <a:off x="3707904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Ellipse 23"/>
          <p:cNvSpPr/>
          <p:nvPr/>
        </p:nvSpPr>
        <p:spPr>
          <a:xfrm>
            <a:off x="4355976" y="5805264"/>
            <a:ext cx="360040" cy="3600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Ellipse 24"/>
          <p:cNvSpPr/>
          <p:nvPr/>
        </p:nvSpPr>
        <p:spPr>
          <a:xfrm>
            <a:off x="5004048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Ellipse 25"/>
          <p:cNvSpPr/>
          <p:nvPr/>
        </p:nvSpPr>
        <p:spPr>
          <a:xfrm>
            <a:off x="5652120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Ellipse 26"/>
          <p:cNvSpPr/>
          <p:nvPr/>
        </p:nvSpPr>
        <p:spPr>
          <a:xfrm>
            <a:off x="6300192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Ellipse 27"/>
          <p:cNvSpPr/>
          <p:nvPr/>
        </p:nvSpPr>
        <p:spPr>
          <a:xfrm>
            <a:off x="7596336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Textfeld 28"/>
          <p:cNvSpPr txBox="1"/>
          <p:nvPr/>
        </p:nvSpPr>
        <p:spPr>
          <a:xfrm>
            <a:off x="4391980" y="579597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567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72"/>
          <a:stretch/>
        </p:blipFill>
        <p:spPr>
          <a:xfrm>
            <a:off x="402415" y="1556792"/>
            <a:ext cx="8346049" cy="4978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3. The Locks </a:t>
            </a:r>
            <a:r>
              <a:rPr lang="de-DE" dirty="0" err="1">
                <a:latin typeface="Calibri" panose="020F0502020204030204" pitchFamily="34" charset="0"/>
              </a:rPr>
              <a:t>along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012160" y="6211669"/>
            <a:ext cx="313184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Kupferhammer Schleuse 2014</a:t>
            </a:r>
          </a:p>
          <a:p>
            <a:r>
              <a:rPr lang="de-DE" dirty="0" smtClean="0"/>
              <a:t>Quelle: P. Scholler</a:t>
            </a:r>
            <a:endParaRPr lang="en-GB" dirty="0"/>
          </a:p>
        </p:txBody>
      </p:sp>
      <p:sp>
        <p:nvSpPr>
          <p:cNvPr id="12" name="Pfeil nach rechts 11"/>
          <p:cNvSpPr/>
          <p:nvPr/>
        </p:nvSpPr>
        <p:spPr>
          <a:xfrm>
            <a:off x="-36512" y="5805264"/>
            <a:ext cx="918051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Ellipse 15"/>
          <p:cNvSpPr/>
          <p:nvPr/>
        </p:nvSpPr>
        <p:spPr>
          <a:xfrm>
            <a:off x="467544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Ellipse 16"/>
          <p:cNvSpPr/>
          <p:nvPr/>
        </p:nvSpPr>
        <p:spPr>
          <a:xfrm>
            <a:off x="1115616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Ellipse 17"/>
          <p:cNvSpPr/>
          <p:nvPr/>
        </p:nvSpPr>
        <p:spPr>
          <a:xfrm>
            <a:off x="1763688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Ellipse 18"/>
          <p:cNvSpPr/>
          <p:nvPr/>
        </p:nvSpPr>
        <p:spPr>
          <a:xfrm>
            <a:off x="3059832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8244408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Ellipse 20"/>
          <p:cNvSpPr/>
          <p:nvPr/>
        </p:nvSpPr>
        <p:spPr>
          <a:xfrm>
            <a:off x="2411760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6948264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Ellipse 22"/>
          <p:cNvSpPr/>
          <p:nvPr/>
        </p:nvSpPr>
        <p:spPr>
          <a:xfrm>
            <a:off x="3707904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Ellipse 23"/>
          <p:cNvSpPr/>
          <p:nvPr/>
        </p:nvSpPr>
        <p:spPr>
          <a:xfrm>
            <a:off x="4355976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Ellipse 24"/>
          <p:cNvSpPr/>
          <p:nvPr/>
        </p:nvSpPr>
        <p:spPr>
          <a:xfrm>
            <a:off x="5004048" y="5805264"/>
            <a:ext cx="360040" cy="3600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5652120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6300192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Ellipse 27"/>
          <p:cNvSpPr/>
          <p:nvPr/>
        </p:nvSpPr>
        <p:spPr>
          <a:xfrm>
            <a:off x="7596336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Textfeld 28"/>
          <p:cNvSpPr txBox="1"/>
          <p:nvPr/>
        </p:nvSpPr>
        <p:spPr>
          <a:xfrm>
            <a:off x="5045960" y="579597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756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2" b="10072"/>
          <a:stretch/>
        </p:blipFill>
        <p:spPr>
          <a:xfrm>
            <a:off x="410689" y="1556793"/>
            <a:ext cx="8337775" cy="4978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3. The Locks </a:t>
            </a:r>
            <a:r>
              <a:rPr lang="de-DE" dirty="0" err="1">
                <a:latin typeface="Calibri" panose="020F0502020204030204" pitchFamily="34" charset="0"/>
              </a:rPr>
              <a:t>along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300192" y="6211669"/>
            <a:ext cx="284380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Eberswalder Schleuse 2014</a:t>
            </a:r>
          </a:p>
          <a:p>
            <a:r>
              <a:rPr lang="de-DE" dirty="0" smtClean="0"/>
              <a:t>Quelle: P. Scholler</a:t>
            </a:r>
            <a:endParaRPr lang="en-GB" dirty="0"/>
          </a:p>
        </p:txBody>
      </p:sp>
      <p:sp>
        <p:nvSpPr>
          <p:cNvPr id="12" name="Pfeil nach rechts 11"/>
          <p:cNvSpPr/>
          <p:nvPr/>
        </p:nvSpPr>
        <p:spPr>
          <a:xfrm>
            <a:off x="-36512" y="5805264"/>
            <a:ext cx="918051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Ellipse 15"/>
          <p:cNvSpPr/>
          <p:nvPr/>
        </p:nvSpPr>
        <p:spPr>
          <a:xfrm>
            <a:off x="467544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Ellipse 16"/>
          <p:cNvSpPr/>
          <p:nvPr/>
        </p:nvSpPr>
        <p:spPr>
          <a:xfrm>
            <a:off x="1115616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Ellipse 17"/>
          <p:cNvSpPr/>
          <p:nvPr/>
        </p:nvSpPr>
        <p:spPr>
          <a:xfrm>
            <a:off x="1763688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Ellipse 18"/>
          <p:cNvSpPr/>
          <p:nvPr/>
        </p:nvSpPr>
        <p:spPr>
          <a:xfrm>
            <a:off x="3059832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8244408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Ellipse 20"/>
          <p:cNvSpPr/>
          <p:nvPr/>
        </p:nvSpPr>
        <p:spPr>
          <a:xfrm>
            <a:off x="2411760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6948264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Ellipse 22"/>
          <p:cNvSpPr/>
          <p:nvPr/>
        </p:nvSpPr>
        <p:spPr>
          <a:xfrm>
            <a:off x="3707904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Ellipse 23"/>
          <p:cNvSpPr/>
          <p:nvPr/>
        </p:nvSpPr>
        <p:spPr>
          <a:xfrm>
            <a:off x="4355976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Ellipse 24"/>
          <p:cNvSpPr/>
          <p:nvPr/>
        </p:nvSpPr>
        <p:spPr>
          <a:xfrm>
            <a:off x="5004048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5652120" y="5805264"/>
            <a:ext cx="360040" cy="3600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6300192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Ellipse 27"/>
          <p:cNvSpPr/>
          <p:nvPr/>
        </p:nvSpPr>
        <p:spPr>
          <a:xfrm>
            <a:off x="7596336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Textfeld 28"/>
          <p:cNvSpPr txBox="1"/>
          <p:nvPr/>
        </p:nvSpPr>
        <p:spPr>
          <a:xfrm>
            <a:off x="5688767" y="579597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861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5"/>
          <a:stretch/>
        </p:blipFill>
        <p:spPr>
          <a:xfrm>
            <a:off x="402415" y="1556793"/>
            <a:ext cx="8346049" cy="4978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3. The Locks </a:t>
            </a:r>
            <a:r>
              <a:rPr lang="de-DE" dirty="0" err="1">
                <a:latin typeface="Calibri" panose="020F0502020204030204" pitchFamily="34" charset="0"/>
              </a:rPr>
              <a:t>along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660232" y="6211669"/>
            <a:ext cx="248376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Ragöser Schleuse 2014</a:t>
            </a:r>
          </a:p>
          <a:p>
            <a:r>
              <a:rPr lang="de-DE" dirty="0" smtClean="0"/>
              <a:t>Quelle: P. Scholler</a:t>
            </a:r>
            <a:endParaRPr lang="en-GB" dirty="0"/>
          </a:p>
        </p:txBody>
      </p:sp>
      <p:sp>
        <p:nvSpPr>
          <p:cNvPr id="12" name="Pfeil nach rechts 11"/>
          <p:cNvSpPr/>
          <p:nvPr/>
        </p:nvSpPr>
        <p:spPr>
          <a:xfrm>
            <a:off x="-36512" y="5805264"/>
            <a:ext cx="918051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Ellipse 15"/>
          <p:cNvSpPr/>
          <p:nvPr/>
        </p:nvSpPr>
        <p:spPr>
          <a:xfrm>
            <a:off x="467544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Ellipse 16"/>
          <p:cNvSpPr/>
          <p:nvPr/>
        </p:nvSpPr>
        <p:spPr>
          <a:xfrm>
            <a:off x="1115616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Ellipse 17"/>
          <p:cNvSpPr/>
          <p:nvPr/>
        </p:nvSpPr>
        <p:spPr>
          <a:xfrm>
            <a:off x="1763688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Ellipse 18"/>
          <p:cNvSpPr/>
          <p:nvPr/>
        </p:nvSpPr>
        <p:spPr>
          <a:xfrm>
            <a:off x="3059832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8244408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Ellipse 20"/>
          <p:cNvSpPr/>
          <p:nvPr/>
        </p:nvSpPr>
        <p:spPr>
          <a:xfrm>
            <a:off x="2411760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6948264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Ellipse 22"/>
          <p:cNvSpPr/>
          <p:nvPr/>
        </p:nvSpPr>
        <p:spPr>
          <a:xfrm>
            <a:off x="3707904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Ellipse 23"/>
          <p:cNvSpPr/>
          <p:nvPr/>
        </p:nvSpPr>
        <p:spPr>
          <a:xfrm>
            <a:off x="4355976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Ellipse 24"/>
          <p:cNvSpPr/>
          <p:nvPr/>
        </p:nvSpPr>
        <p:spPr>
          <a:xfrm>
            <a:off x="5004048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5652120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6300192" y="5805264"/>
            <a:ext cx="360040" cy="3600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Ellipse 27"/>
          <p:cNvSpPr/>
          <p:nvPr/>
        </p:nvSpPr>
        <p:spPr>
          <a:xfrm>
            <a:off x="7596336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Textfeld 28"/>
          <p:cNvSpPr txBox="1"/>
          <p:nvPr/>
        </p:nvSpPr>
        <p:spPr>
          <a:xfrm>
            <a:off x="6300192" y="579597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746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7" b="7776"/>
          <a:stretch/>
        </p:blipFill>
        <p:spPr>
          <a:xfrm>
            <a:off x="402415" y="1556792"/>
            <a:ext cx="8346049" cy="4978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3. The Locks </a:t>
            </a:r>
            <a:r>
              <a:rPr lang="de-DE" dirty="0" err="1">
                <a:latin typeface="Calibri" panose="020F0502020204030204" pitchFamily="34" charset="0"/>
              </a:rPr>
              <a:t>along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804248" y="6211669"/>
            <a:ext cx="233975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Stecher Schleuse 2014</a:t>
            </a:r>
          </a:p>
          <a:p>
            <a:r>
              <a:rPr lang="de-DE" dirty="0" smtClean="0"/>
              <a:t>Quelle: P. Scholler</a:t>
            </a:r>
            <a:endParaRPr lang="en-GB" dirty="0"/>
          </a:p>
        </p:txBody>
      </p:sp>
      <p:sp>
        <p:nvSpPr>
          <p:cNvPr id="12" name="Pfeil nach rechts 11"/>
          <p:cNvSpPr/>
          <p:nvPr/>
        </p:nvSpPr>
        <p:spPr>
          <a:xfrm>
            <a:off x="-36512" y="5805264"/>
            <a:ext cx="918051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Ellipse 15"/>
          <p:cNvSpPr/>
          <p:nvPr/>
        </p:nvSpPr>
        <p:spPr>
          <a:xfrm>
            <a:off x="467544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Ellipse 16"/>
          <p:cNvSpPr/>
          <p:nvPr/>
        </p:nvSpPr>
        <p:spPr>
          <a:xfrm>
            <a:off x="1115616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Ellipse 17"/>
          <p:cNvSpPr/>
          <p:nvPr/>
        </p:nvSpPr>
        <p:spPr>
          <a:xfrm>
            <a:off x="1763688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Ellipse 18"/>
          <p:cNvSpPr/>
          <p:nvPr/>
        </p:nvSpPr>
        <p:spPr>
          <a:xfrm>
            <a:off x="3059832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8244408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Ellipse 20"/>
          <p:cNvSpPr/>
          <p:nvPr/>
        </p:nvSpPr>
        <p:spPr>
          <a:xfrm>
            <a:off x="2411760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6948264" y="5805264"/>
            <a:ext cx="360040" cy="3600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Ellipse 22"/>
          <p:cNvSpPr/>
          <p:nvPr/>
        </p:nvSpPr>
        <p:spPr>
          <a:xfrm>
            <a:off x="3707904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Ellipse 23"/>
          <p:cNvSpPr/>
          <p:nvPr/>
        </p:nvSpPr>
        <p:spPr>
          <a:xfrm>
            <a:off x="4355976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Ellipse 24"/>
          <p:cNvSpPr/>
          <p:nvPr/>
        </p:nvSpPr>
        <p:spPr>
          <a:xfrm>
            <a:off x="5004048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5652120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6300192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Ellipse 27"/>
          <p:cNvSpPr/>
          <p:nvPr/>
        </p:nvSpPr>
        <p:spPr>
          <a:xfrm>
            <a:off x="7596336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Textfeld 28"/>
          <p:cNvSpPr txBox="1"/>
          <p:nvPr/>
        </p:nvSpPr>
        <p:spPr>
          <a:xfrm>
            <a:off x="6948264" y="579597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847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4" b="9008"/>
          <a:stretch/>
        </p:blipFill>
        <p:spPr>
          <a:xfrm>
            <a:off x="402415" y="1556793"/>
            <a:ext cx="8346049" cy="4978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3. The Locks </a:t>
            </a:r>
            <a:r>
              <a:rPr lang="de-DE" dirty="0" err="1">
                <a:latin typeface="Calibri" panose="020F0502020204030204" pitchFamily="34" charset="0"/>
              </a:rPr>
              <a:t>along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580112" y="6211669"/>
            <a:ext cx="356388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Schiffshebewerk Niederfinow 2014</a:t>
            </a:r>
          </a:p>
          <a:p>
            <a:r>
              <a:rPr lang="de-DE" dirty="0" smtClean="0"/>
              <a:t>Quelle: P. Scholler</a:t>
            </a:r>
            <a:endParaRPr lang="en-GB" dirty="0"/>
          </a:p>
        </p:txBody>
      </p:sp>
      <p:sp>
        <p:nvSpPr>
          <p:cNvPr id="12" name="Pfeil nach rechts 11"/>
          <p:cNvSpPr/>
          <p:nvPr/>
        </p:nvSpPr>
        <p:spPr>
          <a:xfrm>
            <a:off x="-36512" y="5805264"/>
            <a:ext cx="918051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Ellipse 15"/>
          <p:cNvSpPr/>
          <p:nvPr/>
        </p:nvSpPr>
        <p:spPr>
          <a:xfrm>
            <a:off x="467544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Ellipse 16"/>
          <p:cNvSpPr/>
          <p:nvPr/>
        </p:nvSpPr>
        <p:spPr>
          <a:xfrm>
            <a:off x="1115616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Ellipse 17"/>
          <p:cNvSpPr/>
          <p:nvPr/>
        </p:nvSpPr>
        <p:spPr>
          <a:xfrm>
            <a:off x="1763688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Ellipse 18"/>
          <p:cNvSpPr/>
          <p:nvPr/>
        </p:nvSpPr>
        <p:spPr>
          <a:xfrm>
            <a:off x="3059832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8244408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Ellipse 20"/>
          <p:cNvSpPr/>
          <p:nvPr/>
        </p:nvSpPr>
        <p:spPr>
          <a:xfrm>
            <a:off x="2411760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6948264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Ellipse 22"/>
          <p:cNvSpPr/>
          <p:nvPr/>
        </p:nvSpPr>
        <p:spPr>
          <a:xfrm>
            <a:off x="3707904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Ellipse 23"/>
          <p:cNvSpPr/>
          <p:nvPr/>
        </p:nvSpPr>
        <p:spPr>
          <a:xfrm>
            <a:off x="4355976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Ellipse 24"/>
          <p:cNvSpPr/>
          <p:nvPr/>
        </p:nvSpPr>
        <p:spPr>
          <a:xfrm>
            <a:off x="5004048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5652120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6300192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Ellipse 27"/>
          <p:cNvSpPr/>
          <p:nvPr/>
        </p:nvSpPr>
        <p:spPr>
          <a:xfrm>
            <a:off x="7596336" y="5805264"/>
            <a:ext cx="360040" cy="3600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195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5" b="8379"/>
          <a:stretch/>
        </p:blipFill>
        <p:spPr>
          <a:xfrm>
            <a:off x="395537" y="1556793"/>
            <a:ext cx="8352928" cy="4978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3. The Locks </a:t>
            </a:r>
            <a:r>
              <a:rPr lang="de-DE" dirty="0" err="1">
                <a:latin typeface="Calibri" panose="020F0502020204030204" pitchFamily="34" charset="0"/>
              </a:rPr>
              <a:t>along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948264" y="6211669"/>
            <a:ext cx="219573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Lieper Schleuse 2014</a:t>
            </a:r>
          </a:p>
          <a:p>
            <a:r>
              <a:rPr lang="de-DE" dirty="0" smtClean="0"/>
              <a:t>Quelle: P. Scholler</a:t>
            </a:r>
            <a:endParaRPr lang="en-GB" dirty="0"/>
          </a:p>
        </p:txBody>
      </p:sp>
      <p:sp>
        <p:nvSpPr>
          <p:cNvPr id="12" name="Pfeil nach rechts 11"/>
          <p:cNvSpPr/>
          <p:nvPr/>
        </p:nvSpPr>
        <p:spPr>
          <a:xfrm>
            <a:off x="-36512" y="5805264"/>
            <a:ext cx="918051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Ellipse 15"/>
          <p:cNvSpPr/>
          <p:nvPr/>
        </p:nvSpPr>
        <p:spPr>
          <a:xfrm>
            <a:off x="467544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Ellipse 16"/>
          <p:cNvSpPr/>
          <p:nvPr/>
        </p:nvSpPr>
        <p:spPr>
          <a:xfrm>
            <a:off x="1115616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Ellipse 17"/>
          <p:cNvSpPr/>
          <p:nvPr/>
        </p:nvSpPr>
        <p:spPr>
          <a:xfrm>
            <a:off x="1763688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Ellipse 18"/>
          <p:cNvSpPr/>
          <p:nvPr/>
        </p:nvSpPr>
        <p:spPr>
          <a:xfrm>
            <a:off x="3059832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8244408" y="5805264"/>
            <a:ext cx="360040" cy="3600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Ellipse 20"/>
          <p:cNvSpPr/>
          <p:nvPr/>
        </p:nvSpPr>
        <p:spPr>
          <a:xfrm>
            <a:off x="2411760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6948264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Ellipse 22"/>
          <p:cNvSpPr/>
          <p:nvPr/>
        </p:nvSpPr>
        <p:spPr>
          <a:xfrm>
            <a:off x="3707904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Ellipse 23"/>
          <p:cNvSpPr/>
          <p:nvPr/>
        </p:nvSpPr>
        <p:spPr>
          <a:xfrm>
            <a:off x="4355976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Ellipse 24"/>
          <p:cNvSpPr/>
          <p:nvPr/>
        </p:nvSpPr>
        <p:spPr>
          <a:xfrm>
            <a:off x="5004048" y="5805264"/>
            <a:ext cx="360040" cy="36004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5652120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6300192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Ellipse 27"/>
          <p:cNvSpPr/>
          <p:nvPr/>
        </p:nvSpPr>
        <p:spPr>
          <a:xfrm>
            <a:off x="7596336" y="5805264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Textfeld 28"/>
          <p:cNvSpPr txBox="1"/>
          <p:nvPr/>
        </p:nvSpPr>
        <p:spPr>
          <a:xfrm>
            <a:off x="8244408" y="578975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096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3600" dirty="0" smtClean="0">
                <a:latin typeface="Calibri" panose="020F0502020204030204" pitchFamily="34" charset="0"/>
              </a:rPr>
              <a:t>1. </a:t>
            </a:r>
            <a:r>
              <a:rPr lang="de-DE" sz="3600" dirty="0">
                <a:latin typeface="Calibri" panose="020F0502020204030204" pitchFamily="34" charset="0"/>
              </a:rPr>
              <a:t>The Finow </a:t>
            </a:r>
            <a:r>
              <a:rPr lang="de-DE" sz="3600" dirty="0" err="1">
                <a:latin typeface="Calibri" panose="020F0502020204030204" pitchFamily="34" charset="0"/>
              </a:rPr>
              <a:t>Canal</a:t>
            </a:r>
            <a:r>
              <a:rPr lang="de-DE" sz="3600" dirty="0">
                <a:latin typeface="Calibri" panose="020F0502020204030204" pitchFamily="34" charset="0"/>
              </a:rPr>
              <a:t> in </a:t>
            </a:r>
            <a:r>
              <a:rPr lang="de-DE" sz="3600" dirty="0" err="1">
                <a:latin typeface="Calibri" panose="020F0502020204030204" pitchFamily="34" charset="0"/>
              </a:rPr>
              <a:t>the</a:t>
            </a:r>
            <a:r>
              <a:rPr lang="de-DE" sz="3600" dirty="0">
                <a:latin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</a:rPr>
              <a:t>past</a:t>
            </a:r>
            <a:r>
              <a:rPr lang="de-DE" sz="3600" dirty="0">
                <a:latin typeface="Calibri" panose="020F0502020204030204" pitchFamily="34" charset="0"/>
              </a:rPr>
              <a:t> </a:t>
            </a:r>
            <a:endParaRPr lang="de-DE" sz="3600" dirty="0" smtClean="0">
              <a:latin typeface="Calibri" panose="020F0502020204030204" pitchFamily="34" charset="0"/>
            </a:endParaRPr>
          </a:p>
          <a:p>
            <a:r>
              <a:rPr lang="de-DE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2. The Finow </a:t>
            </a:r>
            <a:r>
              <a:rPr lang="de-DE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C</a:t>
            </a:r>
            <a:r>
              <a:rPr lang="de-DE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anal</a:t>
            </a:r>
            <a:r>
              <a:rPr lang="de-DE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DE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today</a:t>
            </a:r>
            <a:endParaRPr lang="de-DE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</a:endParaRPr>
          </a:p>
          <a:p>
            <a:r>
              <a:rPr lang="de-DE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3. The </a:t>
            </a:r>
            <a:r>
              <a:rPr lang="de-DE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locks</a:t>
            </a:r>
            <a:r>
              <a:rPr lang="de-DE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DE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along</a:t>
            </a:r>
            <a:r>
              <a:rPr lang="de-DE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DE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the</a:t>
            </a:r>
            <a:r>
              <a:rPr lang="de-DE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DE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Canal</a:t>
            </a:r>
            <a:endParaRPr lang="de-DE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</a:endParaRPr>
          </a:p>
          <a:p>
            <a:r>
              <a:rPr lang="de-DE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4. </a:t>
            </a:r>
            <a:r>
              <a:rPr lang="de-DE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Solarboat</a:t>
            </a:r>
            <a:r>
              <a:rPr lang="de-DE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DE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project</a:t>
            </a:r>
            <a:r>
              <a:rPr lang="de-DE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at </a:t>
            </a:r>
            <a:r>
              <a:rPr lang="de-DE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the</a:t>
            </a:r>
            <a:r>
              <a:rPr lang="de-DE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DE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Canal</a:t>
            </a:r>
            <a:endParaRPr lang="en-GB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</a:rPr>
              <a:t>Contents</a:t>
            </a:r>
            <a:endParaRPr lang="en-GB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6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1. The Finow </a:t>
            </a:r>
            <a:r>
              <a:rPr lang="de-DE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Canal</a:t>
            </a:r>
            <a:r>
              <a:rPr lang="de-DE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in </a:t>
            </a:r>
            <a:r>
              <a:rPr lang="de-DE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the</a:t>
            </a:r>
            <a:r>
              <a:rPr lang="de-DE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DE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past</a:t>
            </a:r>
            <a:endParaRPr lang="de-DE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</a:endParaRPr>
          </a:p>
          <a:p>
            <a:r>
              <a:rPr lang="de-DE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2. The Finow </a:t>
            </a:r>
            <a:r>
              <a:rPr lang="de-DE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Canal</a:t>
            </a:r>
            <a:r>
              <a:rPr lang="de-DE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DE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today</a:t>
            </a:r>
            <a:endParaRPr lang="de-DE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</a:endParaRPr>
          </a:p>
          <a:p>
            <a:r>
              <a:rPr lang="de-DE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3. The Locks </a:t>
            </a:r>
            <a:r>
              <a:rPr lang="de-DE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along</a:t>
            </a:r>
            <a:r>
              <a:rPr lang="de-DE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DE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the</a:t>
            </a:r>
            <a:r>
              <a:rPr lang="de-DE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DE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Canal</a:t>
            </a:r>
            <a:endParaRPr lang="de-DE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</a:endParaRPr>
          </a:p>
          <a:p>
            <a:r>
              <a:rPr lang="de-DE" sz="3600" dirty="0" smtClean="0">
                <a:latin typeface="Calibri" panose="020F0502020204030204" pitchFamily="34" charset="0"/>
              </a:rPr>
              <a:t>4. </a:t>
            </a:r>
            <a:r>
              <a:rPr lang="de-DE" sz="3600" dirty="0" err="1">
                <a:latin typeface="Calibri" panose="020F0502020204030204" pitchFamily="34" charset="0"/>
              </a:rPr>
              <a:t>Solarboat</a:t>
            </a:r>
            <a:r>
              <a:rPr lang="de-DE" sz="3600" dirty="0">
                <a:latin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</a:rPr>
              <a:t>project</a:t>
            </a:r>
            <a:r>
              <a:rPr lang="de-DE" sz="3600" dirty="0">
                <a:latin typeface="Calibri" panose="020F0502020204030204" pitchFamily="34" charset="0"/>
              </a:rPr>
              <a:t> at </a:t>
            </a:r>
            <a:r>
              <a:rPr lang="de-DE" sz="3600" dirty="0" err="1">
                <a:latin typeface="Calibri" panose="020F0502020204030204" pitchFamily="34" charset="0"/>
              </a:rPr>
              <a:t>the</a:t>
            </a:r>
            <a:r>
              <a:rPr lang="de-DE" sz="3600" dirty="0">
                <a:latin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</a:rPr>
              <a:t>Canal</a:t>
            </a:r>
            <a:endParaRPr lang="en-GB" sz="3600" dirty="0">
              <a:latin typeface="Calibri" panose="020F0502020204030204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</a:rPr>
              <a:t>Contents</a:t>
            </a:r>
            <a:endParaRPr lang="en-GB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7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>
                <a:latin typeface="Calibri" panose="020F0502020204030204" pitchFamily="34" charset="0"/>
              </a:rPr>
              <a:t>4. </a:t>
            </a:r>
            <a:r>
              <a:rPr lang="de-DE" dirty="0" err="1" smtClean="0">
                <a:latin typeface="Calibri" panose="020F0502020204030204" pitchFamily="34" charset="0"/>
              </a:rPr>
              <a:t>Solarboat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project</a:t>
            </a:r>
            <a:r>
              <a:rPr lang="de-DE" dirty="0" smtClean="0">
                <a:latin typeface="Calibri" panose="020F0502020204030204" pitchFamily="34" charset="0"/>
              </a:rPr>
              <a:t> at </a:t>
            </a:r>
            <a:r>
              <a:rPr lang="de-DE" dirty="0" err="1" smtClean="0">
                <a:latin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72067" y="2675466"/>
            <a:ext cx="7408333" cy="377787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dirty="0" smtClean="0"/>
              <a:t>on 27th September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first</a:t>
            </a:r>
            <a:r>
              <a:rPr lang="de-DE" dirty="0" smtClean="0"/>
              <a:t>  </a:t>
            </a:r>
            <a:r>
              <a:rPr lang="de-DE" dirty="0" err="1" smtClean="0"/>
              <a:t>solarboat</a:t>
            </a:r>
            <a:r>
              <a:rPr lang="de-DE" dirty="0" smtClean="0"/>
              <a:t> </a:t>
            </a:r>
            <a:r>
              <a:rPr lang="de-DE" dirty="0" err="1" smtClean="0"/>
              <a:t>regatta</a:t>
            </a:r>
            <a:r>
              <a:rPr lang="de-DE" dirty="0" smtClean="0"/>
              <a:t> </a:t>
            </a:r>
            <a:r>
              <a:rPr lang="de-DE" dirty="0" err="1" smtClean="0"/>
              <a:t>took</a:t>
            </a:r>
            <a:r>
              <a:rPr lang="de-DE" dirty="0" smtClean="0"/>
              <a:t> </a:t>
            </a:r>
            <a:r>
              <a:rPr lang="de-DE" dirty="0" err="1" smtClean="0"/>
              <a:t>place</a:t>
            </a:r>
            <a:endParaRPr lang="de-DE" dirty="0" smtClean="0"/>
          </a:p>
          <a:p>
            <a:pPr>
              <a:lnSpc>
                <a:spcPct val="150000"/>
              </a:lnSpc>
            </a:pPr>
            <a:r>
              <a:rPr lang="de-DE" dirty="0" err="1" smtClean="0"/>
              <a:t>students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Finowfurt School also </a:t>
            </a:r>
            <a:r>
              <a:rPr lang="de-DE" dirty="0" err="1" smtClean="0"/>
              <a:t>took</a:t>
            </a:r>
            <a:r>
              <a:rPr lang="de-DE" dirty="0" smtClean="0"/>
              <a:t> </a:t>
            </a:r>
            <a:r>
              <a:rPr lang="de-DE" dirty="0" err="1" smtClean="0"/>
              <a:t>part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competition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Finow </a:t>
            </a:r>
            <a:r>
              <a:rPr lang="de-DE" dirty="0" err="1"/>
              <a:t>C</a:t>
            </a:r>
            <a:r>
              <a:rPr lang="de-DE" dirty="0" err="1" smtClean="0"/>
              <a:t>anal</a:t>
            </a:r>
            <a:r>
              <a:rPr lang="de-DE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de-DE" dirty="0" err="1"/>
              <a:t>o</a:t>
            </a:r>
            <a:r>
              <a:rPr lang="de-DE" dirty="0" err="1" smtClean="0"/>
              <a:t>rganizer</a:t>
            </a:r>
            <a:r>
              <a:rPr lang="de-DE" dirty="0" smtClean="0"/>
              <a:t> ist </a:t>
            </a:r>
            <a:r>
              <a:rPr lang="de-DE" dirty="0" err="1" smtClean="0"/>
              <a:t>professor</a:t>
            </a:r>
            <a:r>
              <a:rPr lang="de-DE" dirty="0" smtClean="0"/>
              <a:t> H. </a:t>
            </a:r>
            <a:r>
              <a:rPr lang="de-DE" dirty="0" err="1" smtClean="0"/>
              <a:t>Ginnow</a:t>
            </a:r>
            <a:r>
              <a:rPr lang="de-DE" dirty="0" smtClean="0"/>
              <a:t>-Merkert (</a:t>
            </a:r>
            <a:r>
              <a:rPr lang="de-DE" dirty="0" err="1" smtClean="0"/>
              <a:t>chairman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Solarboat</a:t>
            </a:r>
            <a:r>
              <a:rPr lang="de-DE" dirty="0" smtClean="0"/>
              <a:t> </a:t>
            </a:r>
            <a:r>
              <a:rPr lang="de-DE" dirty="0" err="1" smtClean="0"/>
              <a:t>Organization</a:t>
            </a:r>
            <a:r>
              <a:rPr lang="de-DE" dirty="0" smtClean="0"/>
              <a:t> Berlin-Brandenburg)</a:t>
            </a:r>
          </a:p>
          <a:p>
            <a:pPr>
              <a:lnSpc>
                <a:spcPct val="15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612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>
                <a:latin typeface="Calibri" panose="020F0502020204030204" pitchFamily="34" charset="0"/>
              </a:rPr>
              <a:t>4. </a:t>
            </a:r>
            <a:r>
              <a:rPr lang="de-DE" dirty="0" err="1" smtClean="0">
                <a:latin typeface="Calibri" panose="020F0502020204030204" pitchFamily="34" charset="0"/>
              </a:rPr>
              <a:t>Solarboat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project</a:t>
            </a:r>
            <a:r>
              <a:rPr lang="de-DE" dirty="0" smtClean="0">
                <a:latin typeface="Calibri" panose="020F0502020204030204" pitchFamily="34" charset="0"/>
              </a:rPr>
              <a:t> at </a:t>
            </a:r>
            <a:r>
              <a:rPr lang="de-DE" dirty="0" err="1" smtClean="0">
                <a:latin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662739"/>
            <a:ext cx="9252520" cy="5195507"/>
          </a:xfrm>
        </p:spPr>
      </p:pic>
    </p:spTree>
    <p:extLst>
      <p:ext uri="{BB962C8B-B14F-4D97-AF65-F5344CB8AC3E}">
        <p14:creationId xmlns:p14="http://schemas.microsoft.com/office/powerpoint/2010/main" val="22374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4. </a:t>
            </a:r>
            <a:r>
              <a:rPr lang="de-DE" dirty="0" err="1">
                <a:latin typeface="Calibri" panose="020F0502020204030204" pitchFamily="34" charset="0"/>
              </a:rPr>
              <a:t>Solarboat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project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659636"/>
            <a:ext cx="9306376" cy="5225748"/>
          </a:xfrm>
        </p:spPr>
      </p:pic>
    </p:spTree>
    <p:extLst>
      <p:ext uri="{BB962C8B-B14F-4D97-AF65-F5344CB8AC3E}">
        <p14:creationId xmlns:p14="http://schemas.microsoft.com/office/powerpoint/2010/main" val="11287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4. </a:t>
            </a:r>
            <a:r>
              <a:rPr lang="de-DE" dirty="0" err="1">
                <a:latin typeface="Calibri" panose="020F0502020204030204" pitchFamily="34" charset="0"/>
              </a:rPr>
              <a:t>Solarboat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project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660128"/>
            <a:ext cx="9305499" cy="5225256"/>
          </a:xfrm>
        </p:spPr>
      </p:pic>
    </p:spTree>
    <p:extLst>
      <p:ext uri="{BB962C8B-B14F-4D97-AF65-F5344CB8AC3E}">
        <p14:creationId xmlns:p14="http://schemas.microsoft.com/office/powerpoint/2010/main" val="349200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4. </a:t>
            </a:r>
            <a:r>
              <a:rPr lang="de-DE" dirty="0" err="1">
                <a:latin typeface="Calibri" panose="020F0502020204030204" pitchFamily="34" charset="0"/>
              </a:rPr>
              <a:t>Solarboat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project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669375"/>
            <a:ext cx="9289032" cy="5216009"/>
          </a:xfrm>
        </p:spPr>
      </p:pic>
    </p:spTree>
    <p:extLst>
      <p:ext uri="{BB962C8B-B14F-4D97-AF65-F5344CB8AC3E}">
        <p14:creationId xmlns:p14="http://schemas.microsoft.com/office/powerpoint/2010/main" val="396339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4. </a:t>
            </a:r>
            <a:r>
              <a:rPr lang="de-DE" dirty="0" err="1">
                <a:latin typeface="Calibri" panose="020F0502020204030204" pitchFamily="34" charset="0"/>
              </a:rPr>
              <a:t>Solarboat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project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629212"/>
            <a:ext cx="9324528" cy="5235941"/>
          </a:xfrm>
        </p:spPr>
      </p:pic>
    </p:spTree>
    <p:extLst>
      <p:ext uri="{BB962C8B-B14F-4D97-AF65-F5344CB8AC3E}">
        <p14:creationId xmlns:p14="http://schemas.microsoft.com/office/powerpoint/2010/main" val="248985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4. </a:t>
            </a:r>
            <a:r>
              <a:rPr lang="de-DE" dirty="0" err="1">
                <a:latin typeface="Calibri" panose="020F0502020204030204" pitchFamily="34" charset="0"/>
              </a:rPr>
              <a:t>Solarboat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project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" y="1663047"/>
            <a:ext cx="9251533" cy="5194953"/>
          </a:xfrm>
        </p:spPr>
      </p:pic>
    </p:spTree>
    <p:extLst>
      <p:ext uri="{BB962C8B-B14F-4D97-AF65-F5344CB8AC3E}">
        <p14:creationId xmlns:p14="http://schemas.microsoft.com/office/powerpoint/2010/main" val="9166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4. </a:t>
            </a:r>
            <a:r>
              <a:rPr lang="de-DE" dirty="0" err="1">
                <a:latin typeface="Calibri" panose="020F0502020204030204" pitchFamily="34" charset="0"/>
              </a:rPr>
              <a:t>Solarboat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project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2493"/>
            <a:ext cx="9252520" cy="5195507"/>
          </a:xfrm>
        </p:spPr>
      </p:pic>
    </p:spTree>
    <p:extLst>
      <p:ext uri="{BB962C8B-B14F-4D97-AF65-F5344CB8AC3E}">
        <p14:creationId xmlns:p14="http://schemas.microsoft.com/office/powerpoint/2010/main" val="315538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4. </a:t>
            </a:r>
            <a:r>
              <a:rPr lang="de-DE" dirty="0" err="1">
                <a:latin typeface="Calibri" panose="020F0502020204030204" pitchFamily="34" charset="0"/>
              </a:rPr>
              <a:t>Solarboat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project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652885"/>
            <a:ext cx="9324528" cy="5235941"/>
          </a:xfrm>
        </p:spPr>
      </p:pic>
    </p:spTree>
    <p:extLst>
      <p:ext uri="{BB962C8B-B14F-4D97-AF65-F5344CB8AC3E}">
        <p14:creationId xmlns:p14="http://schemas.microsoft.com/office/powerpoint/2010/main" val="102855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</a:rPr>
              <a:t>1. The Finow </a:t>
            </a:r>
            <a:r>
              <a:rPr lang="de-DE" dirty="0" err="1">
                <a:latin typeface="Calibri" panose="020F0502020204030204" pitchFamily="34" charset="0"/>
              </a:rPr>
              <a:t>C</a:t>
            </a:r>
            <a:r>
              <a:rPr lang="de-DE" dirty="0" err="1" smtClean="0">
                <a:latin typeface="Calibri" panose="020F0502020204030204" pitchFamily="34" charset="0"/>
              </a:rPr>
              <a:t>anal</a:t>
            </a:r>
            <a:r>
              <a:rPr lang="de-DE" dirty="0" smtClean="0">
                <a:latin typeface="Calibri" panose="020F0502020204030204" pitchFamily="34" charset="0"/>
              </a:rPr>
              <a:t> in </a:t>
            </a:r>
            <a:r>
              <a:rPr lang="de-DE" dirty="0" err="1" smtClean="0">
                <a:latin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past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72067" y="2420888"/>
            <a:ext cx="7408333" cy="403244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dirty="0" err="1" smtClean="0"/>
              <a:t>the</a:t>
            </a:r>
            <a:r>
              <a:rPr lang="de-DE" dirty="0" smtClean="0"/>
              <a:t> Finow </a:t>
            </a:r>
            <a:r>
              <a:rPr lang="de-DE" dirty="0" err="1"/>
              <a:t>C</a:t>
            </a:r>
            <a:r>
              <a:rPr lang="de-DE" dirty="0" err="1" smtClean="0"/>
              <a:t>anal</a:t>
            </a:r>
            <a:r>
              <a:rPr lang="de-DE" dirty="0" smtClean="0"/>
              <a:t> was </a:t>
            </a:r>
            <a:r>
              <a:rPr lang="de-DE" dirty="0" err="1" smtClean="0"/>
              <a:t>built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1603 </a:t>
            </a:r>
            <a:r>
              <a:rPr lang="de-DE" dirty="0" err="1" smtClean="0"/>
              <a:t>to</a:t>
            </a:r>
            <a:r>
              <a:rPr lang="de-DE" dirty="0" smtClean="0"/>
              <a:t> 1620 </a:t>
            </a:r>
          </a:p>
          <a:p>
            <a:pPr>
              <a:lnSpc>
                <a:spcPct val="150000"/>
              </a:lnSpc>
            </a:pP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waterway</a:t>
            </a:r>
            <a:r>
              <a:rPr lang="de-DE" dirty="0" smtClean="0"/>
              <a:t> </a:t>
            </a:r>
            <a:r>
              <a:rPr lang="de-DE" dirty="0" err="1" smtClean="0"/>
              <a:t>connects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rivers</a:t>
            </a:r>
            <a:r>
              <a:rPr lang="de-DE" dirty="0" smtClean="0"/>
              <a:t> Havel </a:t>
            </a:r>
            <a:r>
              <a:rPr lang="de-DE" dirty="0" err="1" smtClean="0"/>
              <a:t>and</a:t>
            </a:r>
            <a:r>
              <a:rPr lang="de-DE" dirty="0" smtClean="0"/>
              <a:t> Oder</a:t>
            </a:r>
          </a:p>
          <a:p>
            <a:pPr>
              <a:lnSpc>
                <a:spcPct val="150000"/>
              </a:lnSpc>
            </a:pP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Germanys  </a:t>
            </a:r>
            <a:r>
              <a:rPr lang="de-DE" dirty="0" err="1" smtClean="0"/>
              <a:t>oldest</a:t>
            </a:r>
            <a:r>
              <a:rPr lang="de-DE" dirty="0" smtClean="0"/>
              <a:t> </a:t>
            </a:r>
            <a:r>
              <a:rPr lang="de-DE" dirty="0" err="1" smtClean="0"/>
              <a:t>navigable</a:t>
            </a:r>
            <a:r>
              <a:rPr lang="de-DE" dirty="0" smtClean="0"/>
              <a:t> </a:t>
            </a:r>
            <a:r>
              <a:rPr lang="de-DE" dirty="0" err="1" smtClean="0"/>
              <a:t>canal</a:t>
            </a:r>
            <a:r>
              <a:rPr lang="de-DE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de-DE" dirty="0" smtClean="0"/>
              <a:t>in </a:t>
            </a:r>
            <a:r>
              <a:rPr lang="de-DE" dirty="0" err="1" smtClean="0"/>
              <a:t>the</a:t>
            </a:r>
            <a:r>
              <a:rPr lang="de-DE" dirty="0" smtClean="0"/>
              <a:t> 18th </a:t>
            </a:r>
            <a:r>
              <a:rPr lang="de-DE" dirty="0" err="1" smtClean="0"/>
              <a:t>century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was </a:t>
            </a:r>
            <a:r>
              <a:rPr lang="de-DE" dirty="0" err="1" smtClean="0"/>
              <a:t>basis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an </a:t>
            </a:r>
            <a:r>
              <a:rPr lang="de-DE" dirty="0" err="1" smtClean="0"/>
              <a:t>economic</a:t>
            </a:r>
            <a:r>
              <a:rPr lang="de-DE" dirty="0" smtClean="0"/>
              <a:t> boom</a:t>
            </a:r>
          </a:p>
          <a:p>
            <a:pPr>
              <a:lnSpc>
                <a:spcPct val="150000"/>
              </a:lnSpc>
            </a:pPr>
            <a:r>
              <a:rPr lang="de-DE" dirty="0"/>
              <a:t>d</a:t>
            </a:r>
            <a:r>
              <a:rPr lang="de-DE" dirty="0" smtClean="0"/>
              <a:t>ifferent </a:t>
            </a:r>
            <a:r>
              <a:rPr lang="de-DE" dirty="0" err="1" smtClean="0"/>
              <a:t>industrial</a:t>
            </a:r>
            <a:r>
              <a:rPr lang="de-DE" dirty="0" smtClean="0"/>
              <a:t> </a:t>
            </a:r>
            <a:r>
              <a:rPr lang="de-DE" dirty="0" err="1" smtClean="0"/>
              <a:t>plants</a:t>
            </a:r>
            <a:r>
              <a:rPr lang="de-DE" dirty="0" smtClean="0"/>
              <a:t> </a:t>
            </a:r>
            <a:r>
              <a:rPr lang="de-DE" dirty="0" err="1" smtClean="0"/>
              <a:t>were</a:t>
            </a:r>
            <a:r>
              <a:rPr lang="de-DE" dirty="0" smtClean="0"/>
              <a:t> </a:t>
            </a:r>
            <a:r>
              <a:rPr lang="de-DE" dirty="0" err="1" smtClean="0"/>
              <a:t>built</a:t>
            </a:r>
            <a:endParaRPr lang="de-DE" dirty="0" smtClean="0"/>
          </a:p>
          <a:p>
            <a:pPr>
              <a:lnSpc>
                <a:spcPct val="150000"/>
              </a:lnSpc>
            </a:pPr>
            <a:r>
              <a:rPr lang="de-DE" dirty="0" err="1" smtClean="0"/>
              <a:t>around</a:t>
            </a:r>
            <a:r>
              <a:rPr lang="de-DE" dirty="0" smtClean="0"/>
              <a:t> 1900 2.6 </a:t>
            </a:r>
            <a:r>
              <a:rPr lang="de-DE" dirty="0" err="1" smtClean="0"/>
              <a:t>million</a:t>
            </a:r>
            <a:r>
              <a:rPr lang="de-DE" dirty="0" smtClean="0"/>
              <a:t> </a:t>
            </a:r>
            <a:r>
              <a:rPr lang="de-DE" dirty="0" err="1" smtClean="0"/>
              <a:t>tons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goods</a:t>
            </a:r>
            <a:r>
              <a:rPr lang="de-DE" dirty="0" smtClean="0"/>
              <a:t> </a:t>
            </a:r>
            <a:r>
              <a:rPr lang="de-DE" dirty="0" err="1" smtClean="0"/>
              <a:t>were</a:t>
            </a:r>
            <a:r>
              <a:rPr lang="de-DE" dirty="0" smtClean="0"/>
              <a:t> </a:t>
            </a:r>
            <a:r>
              <a:rPr lang="de-DE" dirty="0" err="1" smtClean="0"/>
              <a:t>shipped</a:t>
            </a: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21669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4. </a:t>
            </a:r>
            <a:r>
              <a:rPr lang="de-DE" dirty="0" err="1">
                <a:latin typeface="Calibri" panose="020F0502020204030204" pitchFamily="34" charset="0"/>
              </a:rPr>
              <a:t>Solarboat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project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628227"/>
            <a:ext cx="9324528" cy="5235941"/>
          </a:xfrm>
        </p:spPr>
      </p:pic>
    </p:spTree>
    <p:extLst>
      <p:ext uri="{BB962C8B-B14F-4D97-AF65-F5344CB8AC3E}">
        <p14:creationId xmlns:p14="http://schemas.microsoft.com/office/powerpoint/2010/main" val="153328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4. </a:t>
            </a:r>
            <a:r>
              <a:rPr lang="de-DE" dirty="0" err="1">
                <a:latin typeface="Calibri" panose="020F0502020204030204" pitchFamily="34" charset="0"/>
              </a:rPr>
              <a:t>Solarboat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project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2059"/>
            <a:ext cx="9324528" cy="5235941"/>
          </a:xfrm>
        </p:spPr>
      </p:pic>
    </p:spTree>
    <p:extLst>
      <p:ext uri="{BB962C8B-B14F-4D97-AF65-F5344CB8AC3E}">
        <p14:creationId xmlns:p14="http://schemas.microsoft.com/office/powerpoint/2010/main" val="91700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4. </a:t>
            </a:r>
            <a:r>
              <a:rPr lang="de-DE" dirty="0" err="1">
                <a:latin typeface="Calibri" panose="020F0502020204030204" pitchFamily="34" charset="0"/>
              </a:rPr>
              <a:t>Solarboat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project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0634"/>
            <a:ext cx="9252520" cy="5195507"/>
          </a:xfrm>
        </p:spPr>
      </p:pic>
    </p:spTree>
    <p:extLst>
      <p:ext uri="{BB962C8B-B14F-4D97-AF65-F5344CB8AC3E}">
        <p14:creationId xmlns:p14="http://schemas.microsoft.com/office/powerpoint/2010/main" val="92338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4. </a:t>
            </a:r>
            <a:r>
              <a:rPr lang="de-DE" dirty="0" err="1">
                <a:latin typeface="Calibri" panose="020F0502020204030204" pitchFamily="34" charset="0"/>
              </a:rPr>
              <a:t>Solarboat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project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643022"/>
            <a:ext cx="9324528" cy="5235941"/>
          </a:xfrm>
        </p:spPr>
      </p:pic>
    </p:spTree>
    <p:extLst>
      <p:ext uri="{BB962C8B-B14F-4D97-AF65-F5344CB8AC3E}">
        <p14:creationId xmlns:p14="http://schemas.microsoft.com/office/powerpoint/2010/main" val="308430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4. </a:t>
            </a:r>
            <a:r>
              <a:rPr lang="de-DE" dirty="0" err="1">
                <a:latin typeface="Calibri" panose="020F0502020204030204" pitchFamily="34" charset="0"/>
              </a:rPr>
              <a:t>Solarboat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project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622059"/>
            <a:ext cx="9324528" cy="5235941"/>
          </a:xfrm>
        </p:spPr>
      </p:pic>
    </p:spTree>
    <p:extLst>
      <p:ext uri="{BB962C8B-B14F-4D97-AF65-F5344CB8AC3E}">
        <p14:creationId xmlns:p14="http://schemas.microsoft.com/office/powerpoint/2010/main" val="305732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4. </a:t>
            </a:r>
            <a:r>
              <a:rPr lang="de-DE" dirty="0" err="1">
                <a:latin typeface="Calibri" panose="020F0502020204030204" pitchFamily="34" charset="0"/>
              </a:rPr>
              <a:t>Solarboat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project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662493"/>
            <a:ext cx="9252520" cy="5195507"/>
          </a:xfrm>
        </p:spPr>
      </p:pic>
    </p:spTree>
    <p:extLst>
      <p:ext uri="{BB962C8B-B14F-4D97-AF65-F5344CB8AC3E}">
        <p14:creationId xmlns:p14="http://schemas.microsoft.com/office/powerpoint/2010/main" val="34664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4. </a:t>
            </a:r>
            <a:r>
              <a:rPr lang="de-DE" dirty="0" err="1">
                <a:latin typeface="Calibri" panose="020F0502020204030204" pitchFamily="34" charset="0"/>
              </a:rPr>
              <a:t>Solarboat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project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8944"/>
            <a:ext cx="9324528" cy="5235941"/>
          </a:xfrm>
        </p:spPr>
      </p:pic>
    </p:spTree>
    <p:extLst>
      <p:ext uri="{BB962C8B-B14F-4D97-AF65-F5344CB8AC3E}">
        <p14:creationId xmlns:p14="http://schemas.microsoft.com/office/powerpoint/2010/main" val="106919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4. </a:t>
            </a:r>
            <a:r>
              <a:rPr lang="de-DE" dirty="0" err="1">
                <a:latin typeface="Calibri" panose="020F0502020204030204" pitchFamily="34" charset="0"/>
              </a:rPr>
              <a:t>Solarboat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project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4" y="1655293"/>
            <a:ext cx="9265344" cy="5202708"/>
          </a:xfrm>
        </p:spPr>
      </p:pic>
    </p:spTree>
    <p:extLst>
      <p:ext uri="{BB962C8B-B14F-4D97-AF65-F5344CB8AC3E}">
        <p14:creationId xmlns:p14="http://schemas.microsoft.com/office/powerpoint/2010/main" val="321727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4. </a:t>
            </a:r>
            <a:r>
              <a:rPr lang="de-DE" dirty="0" err="1">
                <a:latin typeface="Calibri" panose="020F0502020204030204" pitchFamily="34" charset="0"/>
              </a:rPr>
              <a:t>Solarboat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project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634147"/>
            <a:ext cx="9324528" cy="5235941"/>
          </a:xfrm>
        </p:spPr>
      </p:pic>
    </p:spTree>
    <p:extLst>
      <p:ext uri="{BB962C8B-B14F-4D97-AF65-F5344CB8AC3E}">
        <p14:creationId xmlns:p14="http://schemas.microsoft.com/office/powerpoint/2010/main" val="139863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4. </a:t>
            </a:r>
            <a:r>
              <a:rPr lang="de-DE" dirty="0" err="1">
                <a:latin typeface="Calibri" panose="020F0502020204030204" pitchFamily="34" charset="0"/>
              </a:rPr>
              <a:t>Solarboat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project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662493"/>
            <a:ext cx="9252520" cy="5195507"/>
          </a:xfrm>
        </p:spPr>
      </p:pic>
    </p:spTree>
    <p:extLst>
      <p:ext uri="{BB962C8B-B14F-4D97-AF65-F5344CB8AC3E}">
        <p14:creationId xmlns:p14="http://schemas.microsoft.com/office/powerpoint/2010/main" val="209208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3"/>
          <a:stretch/>
        </p:blipFill>
        <p:spPr>
          <a:xfrm>
            <a:off x="395535" y="1556792"/>
            <a:ext cx="8352929" cy="5218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</a:rPr>
              <a:t>1. The Finow </a:t>
            </a:r>
            <a:r>
              <a:rPr lang="de-DE" dirty="0" err="1">
                <a:latin typeface="Calibri" panose="020F0502020204030204" pitchFamily="34" charset="0"/>
              </a:rPr>
              <a:t>C</a:t>
            </a:r>
            <a:r>
              <a:rPr lang="de-DE" dirty="0" err="1" smtClean="0">
                <a:latin typeface="Calibri" panose="020F0502020204030204" pitchFamily="34" charset="0"/>
              </a:rPr>
              <a:t>anal</a:t>
            </a:r>
            <a:r>
              <a:rPr lang="de-DE" dirty="0" smtClean="0">
                <a:latin typeface="Calibri" panose="020F0502020204030204" pitchFamily="34" charset="0"/>
              </a:rPr>
              <a:t> in </a:t>
            </a:r>
            <a:r>
              <a:rPr lang="de-DE" dirty="0" err="1" smtClean="0">
                <a:latin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past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716016" y="6211669"/>
            <a:ext cx="442798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The Finow </a:t>
            </a:r>
            <a:r>
              <a:rPr lang="de-DE" dirty="0" err="1"/>
              <a:t>C</a:t>
            </a:r>
            <a:r>
              <a:rPr lang="de-DE" dirty="0" err="1" smtClean="0"/>
              <a:t>anal</a:t>
            </a:r>
            <a:r>
              <a:rPr lang="de-DE" dirty="0" smtClean="0"/>
              <a:t> in Eberswalde </a:t>
            </a:r>
            <a:r>
              <a:rPr lang="de-DE" dirty="0" err="1" smtClean="0"/>
              <a:t>around</a:t>
            </a:r>
            <a:r>
              <a:rPr lang="de-DE" dirty="0" smtClean="0"/>
              <a:t> 1900</a:t>
            </a:r>
          </a:p>
          <a:p>
            <a:r>
              <a:rPr lang="de-DE" dirty="0" smtClean="0"/>
              <a:t>Quelle: Sammlung </a:t>
            </a:r>
            <a:r>
              <a:rPr lang="de-DE" dirty="0"/>
              <a:t>P</a:t>
            </a:r>
            <a:r>
              <a:rPr lang="de-DE" dirty="0" smtClean="0"/>
              <a:t>riefert, Oderberg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014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4. </a:t>
            </a:r>
            <a:r>
              <a:rPr lang="de-DE" dirty="0" err="1">
                <a:latin typeface="Calibri" panose="020F0502020204030204" pitchFamily="34" charset="0"/>
              </a:rPr>
              <a:t>Solarboat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project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662493"/>
            <a:ext cx="9252520" cy="5195507"/>
          </a:xfrm>
        </p:spPr>
      </p:pic>
    </p:spTree>
    <p:extLst>
      <p:ext uri="{BB962C8B-B14F-4D97-AF65-F5344CB8AC3E}">
        <p14:creationId xmlns:p14="http://schemas.microsoft.com/office/powerpoint/2010/main" val="117047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3" y="1484784"/>
            <a:ext cx="8294094" cy="5215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4. </a:t>
            </a:r>
            <a:r>
              <a:rPr lang="de-DE" dirty="0" err="1">
                <a:latin typeface="Calibri" panose="020F0502020204030204" pitchFamily="34" charset="0"/>
              </a:rPr>
              <a:t>Solarboat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project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at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660232" y="6516052"/>
            <a:ext cx="248376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Quelle: Blitz, 18.09.2014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826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>
                <a:latin typeface="Calibri" panose="020F0502020204030204" pitchFamily="34" charset="0"/>
              </a:rPr>
              <a:t>The Finow </a:t>
            </a:r>
            <a:r>
              <a:rPr lang="de-DE" dirty="0" err="1" smtClean="0">
                <a:latin typeface="Calibri" panose="020F0502020204030204" pitchFamily="34" charset="0"/>
              </a:rPr>
              <a:t>Canal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de-DE" sz="4400" dirty="0" smtClean="0"/>
          </a:p>
          <a:p>
            <a:pPr marL="0" indent="0" algn="ctr">
              <a:buNone/>
            </a:pPr>
            <a:r>
              <a:rPr lang="de-DE" sz="4400" dirty="0" err="1" smtClean="0"/>
              <a:t>Thank</a:t>
            </a:r>
            <a:r>
              <a:rPr lang="de-DE" sz="4400" dirty="0" smtClean="0"/>
              <a:t> </a:t>
            </a:r>
            <a:r>
              <a:rPr lang="de-DE" sz="4400" dirty="0" err="1" smtClean="0"/>
              <a:t>you</a:t>
            </a:r>
            <a:r>
              <a:rPr lang="de-DE" sz="4400" dirty="0" smtClean="0"/>
              <a:t> </a:t>
            </a:r>
            <a:r>
              <a:rPr lang="de-DE" sz="4400" dirty="0" err="1" smtClean="0"/>
              <a:t>very</a:t>
            </a:r>
            <a:r>
              <a:rPr lang="de-DE" sz="4400" dirty="0" smtClean="0"/>
              <a:t> </a:t>
            </a:r>
            <a:r>
              <a:rPr lang="de-DE" sz="4400" dirty="0" err="1" smtClean="0"/>
              <a:t>much</a:t>
            </a:r>
            <a:r>
              <a:rPr lang="de-DE" sz="4400" dirty="0" smtClean="0"/>
              <a:t> </a:t>
            </a:r>
            <a:r>
              <a:rPr lang="de-DE" sz="4400" dirty="0" err="1" smtClean="0"/>
              <a:t>for</a:t>
            </a:r>
            <a:r>
              <a:rPr lang="de-DE" sz="4400" dirty="0" smtClean="0"/>
              <a:t> </a:t>
            </a:r>
            <a:r>
              <a:rPr lang="de-DE" sz="4400" dirty="0" err="1" smtClean="0"/>
              <a:t>your</a:t>
            </a:r>
            <a:r>
              <a:rPr lang="de-DE" sz="4400" dirty="0" smtClean="0"/>
              <a:t> </a:t>
            </a:r>
            <a:r>
              <a:rPr lang="de-DE" sz="4400" dirty="0" err="1" smtClean="0"/>
              <a:t>attention</a:t>
            </a:r>
            <a:r>
              <a:rPr lang="de-DE" sz="4400" smtClean="0"/>
              <a:t>.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56590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</a:rPr>
              <a:t>1. The Finow </a:t>
            </a:r>
            <a:r>
              <a:rPr lang="de-DE" dirty="0" err="1" smtClean="0">
                <a:latin typeface="Calibri" panose="020F0502020204030204" pitchFamily="34" charset="0"/>
              </a:rPr>
              <a:t>Canal</a:t>
            </a:r>
            <a:r>
              <a:rPr lang="de-DE" dirty="0" smtClean="0">
                <a:latin typeface="Calibri" panose="020F0502020204030204" pitchFamily="34" charset="0"/>
              </a:rPr>
              <a:t> in </a:t>
            </a:r>
            <a:r>
              <a:rPr lang="de-DE" dirty="0" err="1" smtClean="0">
                <a:latin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past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2"/>
          <a:stretch/>
        </p:blipFill>
        <p:spPr>
          <a:xfrm>
            <a:off x="395536" y="1556792"/>
            <a:ext cx="8352928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feld 5"/>
          <p:cNvSpPr txBox="1"/>
          <p:nvPr/>
        </p:nvSpPr>
        <p:spPr>
          <a:xfrm>
            <a:off x="4499992" y="6239053"/>
            <a:ext cx="464400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At </a:t>
            </a:r>
            <a:r>
              <a:rPr lang="de-DE" dirty="0" err="1" smtClean="0"/>
              <a:t>the</a:t>
            </a:r>
            <a:r>
              <a:rPr lang="de-DE" dirty="0" smtClean="0"/>
              <a:t> Finow </a:t>
            </a:r>
            <a:r>
              <a:rPr lang="de-DE" dirty="0" err="1"/>
              <a:t>C</a:t>
            </a:r>
            <a:r>
              <a:rPr lang="de-DE" dirty="0" err="1" smtClean="0"/>
              <a:t>anal</a:t>
            </a:r>
            <a:r>
              <a:rPr lang="de-DE" dirty="0" smtClean="0"/>
              <a:t> in Eberswalde </a:t>
            </a:r>
            <a:r>
              <a:rPr lang="de-DE" dirty="0" err="1" smtClean="0"/>
              <a:t>around</a:t>
            </a:r>
            <a:r>
              <a:rPr lang="de-DE" dirty="0" smtClean="0"/>
              <a:t> 1900</a:t>
            </a:r>
          </a:p>
          <a:p>
            <a:r>
              <a:rPr lang="de-DE" dirty="0" smtClean="0"/>
              <a:t>Quelle: Sammlung </a:t>
            </a:r>
            <a:r>
              <a:rPr lang="de-DE" dirty="0"/>
              <a:t>P</a:t>
            </a:r>
            <a:r>
              <a:rPr lang="de-DE" dirty="0" smtClean="0"/>
              <a:t>riefert, Oderberg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4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395536" y="1556791"/>
            <a:ext cx="8352928" cy="5184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</a:rPr>
              <a:t>1. The Finow </a:t>
            </a:r>
            <a:r>
              <a:rPr lang="de-DE" dirty="0" err="1" smtClean="0">
                <a:latin typeface="Calibri" panose="020F0502020204030204" pitchFamily="34" charset="0"/>
              </a:rPr>
              <a:t>Canal</a:t>
            </a:r>
            <a:r>
              <a:rPr lang="de-DE" dirty="0" smtClean="0">
                <a:latin typeface="Calibri" panose="020F0502020204030204" pitchFamily="34" charset="0"/>
              </a:rPr>
              <a:t> in </a:t>
            </a:r>
            <a:r>
              <a:rPr lang="de-DE" dirty="0" err="1" smtClean="0">
                <a:latin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past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923928" y="6211669"/>
            <a:ext cx="522007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The Kupferhammer Lock in Eberswalde </a:t>
            </a:r>
            <a:r>
              <a:rPr lang="de-DE" dirty="0" err="1" smtClean="0"/>
              <a:t>around</a:t>
            </a:r>
            <a:r>
              <a:rPr lang="de-DE" dirty="0" smtClean="0"/>
              <a:t> 1905</a:t>
            </a:r>
          </a:p>
          <a:p>
            <a:r>
              <a:rPr lang="de-DE" dirty="0" smtClean="0"/>
              <a:t>Quelle: Sammlung Priefert, Oderberg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648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178"/>
          <a:stretch/>
        </p:blipFill>
        <p:spPr>
          <a:xfrm>
            <a:off x="395536" y="1556791"/>
            <a:ext cx="8352928" cy="5112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</a:rPr>
              <a:t>1. The Finow </a:t>
            </a:r>
            <a:r>
              <a:rPr lang="de-DE" dirty="0" err="1">
                <a:latin typeface="Calibri" panose="020F0502020204030204" pitchFamily="34" charset="0"/>
              </a:rPr>
              <a:t>C</a:t>
            </a:r>
            <a:r>
              <a:rPr lang="de-DE" dirty="0" err="1" smtClean="0">
                <a:latin typeface="Calibri" panose="020F0502020204030204" pitchFamily="34" charset="0"/>
              </a:rPr>
              <a:t>anal</a:t>
            </a:r>
            <a:r>
              <a:rPr lang="de-DE" dirty="0" smtClean="0">
                <a:latin typeface="Calibri" panose="020F0502020204030204" pitchFamily="34" charset="0"/>
              </a:rPr>
              <a:t> in </a:t>
            </a:r>
            <a:r>
              <a:rPr lang="de-DE" dirty="0" err="1" smtClean="0">
                <a:latin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past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067944" y="6211669"/>
            <a:ext cx="507605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err="1" smtClean="0"/>
              <a:t>Busy</a:t>
            </a:r>
            <a:r>
              <a:rPr lang="de-DE" dirty="0" smtClean="0"/>
              <a:t> </a:t>
            </a:r>
            <a:r>
              <a:rPr lang="de-DE" dirty="0" err="1" smtClean="0"/>
              <a:t>shipping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Zerpenschleusen</a:t>
            </a:r>
            <a:r>
              <a:rPr lang="de-DE" dirty="0" smtClean="0"/>
              <a:t> </a:t>
            </a:r>
            <a:r>
              <a:rPr lang="de-DE" dirty="0" err="1" smtClean="0"/>
              <a:t>around</a:t>
            </a:r>
            <a:r>
              <a:rPr lang="de-DE" dirty="0" smtClean="0"/>
              <a:t> 1905</a:t>
            </a:r>
          </a:p>
          <a:p>
            <a:r>
              <a:rPr lang="de-DE" dirty="0" smtClean="0"/>
              <a:t>Quelle: Sammlung F. Kirsch, Dortmund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496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2"/>
          <a:stretch/>
        </p:blipFill>
        <p:spPr>
          <a:xfrm>
            <a:off x="395536" y="1556793"/>
            <a:ext cx="8352928" cy="5112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</a:rPr>
              <a:t>1. The Finow </a:t>
            </a:r>
            <a:r>
              <a:rPr lang="de-DE" dirty="0" err="1">
                <a:latin typeface="Calibri" panose="020F0502020204030204" pitchFamily="34" charset="0"/>
              </a:rPr>
              <a:t>C</a:t>
            </a:r>
            <a:r>
              <a:rPr lang="de-DE" dirty="0" err="1" smtClean="0">
                <a:latin typeface="Calibri" panose="020F0502020204030204" pitchFamily="34" charset="0"/>
              </a:rPr>
              <a:t>anal</a:t>
            </a:r>
            <a:r>
              <a:rPr lang="de-DE" dirty="0" smtClean="0">
                <a:latin typeface="Calibri" panose="020F0502020204030204" pitchFamily="34" charset="0"/>
              </a:rPr>
              <a:t> in </a:t>
            </a:r>
            <a:r>
              <a:rPr lang="de-DE" dirty="0" err="1" smtClean="0">
                <a:latin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</a:rPr>
              <a:t>past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572000" y="6211669"/>
            <a:ext cx="45720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err="1" smtClean="0"/>
              <a:t>Drawbridge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</a:t>
            </a:r>
            <a:r>
              <a:rPr lang="de-DE" dirty="0" err="1" smtClean="0"/>
              <a:t>theFinow</a:t>
            </a:r>
            <a:r>
              <a:rPr lang="de-DE" dirty="0" smtClean="0"/>
              <a:t> </a:t>
            </a:r>
            <a:r>
              <a:rPr lang="de-DE" dirty="0" err="1"/>
              <a:t>C</a:t>
            </a:r>
            <a:r>
              <a:rPr lang="de-DE" dirty="0" err="1" smtClean="0"/>
              <a:t>anal</a:t>
            </a:r>
            <a:r>
              <a:rPr lang="de-DE" dirty="0" smtClean="0"/>
              <a:t> </a:t>
            </a:r>
            <a:r>
              <a:rPr lang="de-DE" dirty="0" err="1" smtClean="0"/>
              <a:t>around</a:t>
            </a:r>
            <a:r>
              <a:rPr lang="de-DE" dirty="0" smtClean="0"/>
              <a:t> 1910</a:t>
            </a:r>
          </a:p>
          <a:p>
            <a:r>
              <a:rPr lang="de-DE" dirty="0" smtClean="0"/>
              <a:t>Quelle: Sammlung F. Kirsch, Dortmund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899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ellenform">
  <a:themeElements>
    <a:clrScheme name="Wellen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ellen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ellen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0</TotalTime>
  <Words>891</Words>
  <Application>Microsoft Office PowerPoint</Application>
  <PresentationFormat>Bildschirmpräsentation (4:3)</PresentationFormat>
  <Paragraphs>161</Paragraphs>
  <Slides>52</Slides>
  <Notes>13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52</vt:i4>
      </vt:variant>
    </vt:vector>
  </HeadingPairs>
  <TitlesOfParts>
    <vt:vector size="53" baseType="lpstr">
      <vt:lpstr>Wellenform</vt:lpstr>
      <vt:lpstr>The Finow Canal</vt:lpstr>
      <vt:lpstr>Contents</vt:lpstr>
      <vt:lpstr>Contents</vt:lpstr>
      <vt:lpstr>1. The Finow Canal in the past</vt:lpstr>
      <vt:lpstr>1. The Finow Canal in the past</vt:lpstr>
      <vt:lpstr>1. The Finow Canal in the past</vt:lpstr>
      <vt:lpstr>1. The Finow Canal in the past</vt:lpstr>
      <vt:lpstr>1. The Finow Canal in the past</vt:lpstr>
      <vt:lpstr>1. The Finow Canal in the past</vt:lpstr>
      <vt:lpstr>1. The Finow Canal in the past</vt:lpstr>
      <vt:lpstr>1. The Finow Canal in the past</vt:lpstr>
      <vt:lpstr>1. The Finow Canal in the past</vt:lpstr>
      <vt:lpstr>1. The Finow Canal in the past</vt:lpstr>
      <vt:lpstr>Contents</vt:lpstr>
      <vt:lpstr>2. The Finow Canal today</vt:lpstr>
      <vt:lpstr>Contents</vt:lpstr>
      <vt:lpstr>3. The Locks along the Canal</vt:lpstr>
      <vt:lpstr>3. The Locks along the Canal</vt:lpstr>
      <vt:lpstr>3. The Locks along the Canal</vt:lpstr>
      <vt:lpstr>3. The Locks along the Canal</vt:lpstr>
      <vt:lpstr>3. The Locks along the Canal</vt:lpstr>
      <vt:lpstr>3. The Locks along the Canal</vt:lpstr>
      <vt:lpstr>3. The Locks along the Canal</vt:lpstr>
      <vt:lpstr>3. The Locks along the Canal</vt:lpstr>
      <vt:lpstr>3. The Locks along the Canal</vt:lpstr>
      <vt:lpstr>3. The Locks along the Canal</vt:lpstr>
      <vt:lpstr>3. The Locks along the Canal</vt:lpstr>
      <vt:lpstr>3. The Locks along the Canal</vt:lpstr>
      <vt:lpstr>3. The Locks along the Canal</vt:lpstr>
      <vt:lpstr>Contents</vt:lpstr>
      <vt:lpstr>4. Solarboat project at the Canal</vt:lpstr>
      <vt:lpstr>4. Solarboat project at the Canal</vt:lpstr>
      <vt:lpstr>4. Solarboat project at the Canal</vt:lpstr>
      <vt:lpstr>4. Solarboat project at the Canal</vt:lpstr>
      <vt:lpstr>4. Solarboat project at the Canal</vt:lpstr>
      <vt:lpstr>4. Solarboat project at the Canal</vt:lpstr>
      <vt:lpstr>4. Solarboat project at the Canal</vt:lpstr>
      <vt:lpstr>4. Solarboat project at the Canal</vt:lpstr>
      <vt:lpstr>4. Solarboat project at the Canal</vt:lpstr>
      <vt:lpstr>4. Solarboat project at the Canal</vt:lpstr>
      <vt:lpstr>4. Solarboat project at the Canal</vt:lpstr>
      <vt:lpstr>4. Solarboat project at the Canal</vt:lpstr>
      <vt:lpstr>4. Solarboat project at the Canal</vt:lpstr>
      <vt:lpstr>4. Solarboat project at the Canal</vt:lpstr>
      <vt:lpstr>4. Solarboat project at the Canal</vt:lpstr>
      <vt:lpstr>4. Solarboat project at the Canal</vt:lpstr>
      <vt:lpstr>4. Solarboat project at the Canal</vt:lpstr>
      <vt:lpstr>4. Solarboat project at the Canal</vt:lpstr>
      <vt:lpstr>4. Solarboat project at the Canal</vt:lpstr>
      <vt:lpstr>4. Solarboat project at the Canal</vt:lpstr>
      <vt:lpstr>4. Solarboat project at the Canal</vt:lpstr>
      <vt:lpstr>The Finow Canal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Jörg Zaumseil</dc:creator>
  <cp:lastModifiedBy>Jörg Zaumseil</cp:lastModifiedBy>
  <cp:revision>112</cp:revision>
  <dcterms:created xsi:type="dcterms:W3CDTF">2014-09-21T16:34:12Z</dcterms:created>
  <dcterms:modified xsi:type="dcterms:W3CDTF">2014-11-12T08:58:15Z</dcterms:modified>
</cp:coreProperties>
</file>